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2" r:id="rId5"/>
    <p:sldMasterId id="2147483693" r:id="rId6"/>
    <p:sldMasterId id="2147483694" r:id="rId7"/>
    <p:sldMasterId id="214748369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71B0AC-FB26-4DE2-9D80-55D9FB90AF92}">
  <a:tblStyle styleId="{9D71B0AC-FB26-4DE2-9D80-55D9FB90AF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11" Type="http://schemas.openxmlformats.org/officeDocument/2006/relationships/slide" Target="slides/slide2.xml"/><Relationship Id="rId22" Type="http://schemas.openxmlformats.org/officeDocument/2006/relationships/slide" Target="slides/slide13.xml"/><Relationship Id="rId10" Type="http://schemas.openxmlformats.org/officeDocument/2006/relationships/slide" Target="slides/slide1.xml"/><Relationship Id="rId21" Type="http://schemas.openxmlformats.org/officeDocument/2006/relationships/slide" Target="slides/slide12.xml"/><Relationship Id="rId13" Type="http://schemas.openxmlformats.org/officeDocument/2006/relationships/slide" Target="slides/slide4.xml"/><Relationship Id="rId12" Type="http://schemas.openxmlformats.org/officeDocument/2006/relationships/slide" Target="slides/slide3.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5" Type="http://schemas.openxmlformats.org/officeDocument/2006/relationships/slideMaster" Target="slideMasters/slideMaster1.xml"/><Relationship Id="rId19" Type="http://schemas.openxmlformats.org/officeDocument/2006/relationships/slide" Target="slides/slide10.xml"/><Relationship Id="rId6" Type="http://schemas.openxmlformats.org/officeDocument/2006/relationships/slideMaster" Target="slideMasters/slideMaster2.xml"/><Relationship Id="rId18" Type="http://schemas.openxmlformats.org/officeDocument/2006/relationships/slide" Target="slides/slide9.xml"/><Relationship Id="rId7" Type="http://schemas.openxmlformats.org/officeDocument/2006/relationships/slideMaster" Target="slideMasters/slideMaster3.xml"/><Relationship Id="rId8" Type="http://schemas.openxmlformats.org/officeDocument/2006/relationships/slideMaster" Target="slideMasters/slideMaster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52332b0f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52332b0f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everybody, today we are going to be talking about using image classification as a pre-cursor to building </a:t>
            </a:r>
            <a:r>
              <a:rPr lang="en"/>
              <a:t>highly accurate </a:t>
            </a:r>
            <a:r>
              <a:rPr lang="en"/>
              <a:t>object detection software for use with </a:t>
            </a:r>
            <a:r>
              <a:rPr lang="en"/>
              <a:t>driverless</a:t>
            </a:r>
            <a:r>
              <a:rPr lang="en"/>
              <a:t> vehicles.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f52332b0f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f52332b0f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finally for </a:t>
            </a:r>
            <a:r>
              <a:rPr lang="en"/>
              <a:t>future</a:t>
            </a:r>
            <a:r>
              <a:rPr lang="en"/>
              <a:t> work we’d like to use some other keras models such ResNet152 and Xception which are highly memory intensive but do provide greater accuracy than mobileNet.  We’d also like to use more image augmentation to increase the size of our dataset...and finally we’d like to have more images of these objects on actuals roads and highways to enhance the training and accuracy of our models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f52332b0f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f52332b0f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with that Im happy to take any questions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f52332b0f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f52332b0f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f52332b0f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f52332b0f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52332b0f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f52332b0f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advantages of driverless cars can best be summarized by a tweet from one of the pioneers in this industry, Elon Musk..in which he </a:t>
            </a:r>
            <a:r>
              <a:rPr lang="en"/>
              <a:t>describes</a:t>
            </a:r>
            <a:r>
              <a:rPr lang="en"/>
              <a:t> driverless vehicles as being “super-human”...however the  challenges are so  vast that a  little more than one year later, despite his outspoken optimism [NEXT] Musk proclaimed in a tweet that he never imagined that this endevour could be so difficult.  Now one of the major challenges facing the industry of is object detection as the </a:t>
            </a:r>
            <a:r>
              <a:rPr lang="en"/>
              <a:t>consequences of failing to correctly identify targets could be catastrophic...but even before we begin thinking about this we need to First master image classification, as this is what most object detection algorithms are built on.  So we’re going to  illustrate various methodologies within the realm of deep learning that could someday help make a driverless future a reality</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52332b0fb_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f52332b0fb_2_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data we used in exploring this problem is a set named CIFAR-10 which is a subset of a much larger dataset maintained by the University of Toronto.  It contains 60,000, 32x32 colored images, with 10 target labels and 6,000 images/label. For </a:t>
            </a:r>
            <a:r>
              <a:rPr lang="en"/>
              <a:t>data acquisition and image</a:t>
            </a:r>
            <a:r>
              <a:rPr lang="en"/>
              <a:t> processing we used tensorflow’s keras </a:t>
            </a:r>
            <a:r>
              <a:rPr lang="en"/>
              <a:t>librar </a:t>
            </a:r>
            <a:r>
              <a:rPr lang="en"/>
              <a:t> and numpy... and for data visualization we used matplotlib and seaborn</a:t>
            </a:r>
            <a:endParaRPr/>
          </a:p>
        </p:txBody>
      </p:sp>
      <p:sp>
        <p:nvSpPr>
          <p:cNvPr id="290" name="Google Shape;290;gf52332b0fb_2_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52332b0f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f52332b0f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our ten output labels, we’ve included objects highly likely to be found whilst driving such as cars &amp; trucks, </a:t>
            </a:r>
            <a:r>
              <a:rPr lang="en"/>
              <a:t>objects</a:t>
            </a:r>
            <a:r>
              <a:rPr lang="en"/>
              <a:t> intermittently found on roads such as deer, dogs &amp; cats and objects extremely unlikely to be encountered such ships and airplanes.  We were </a:t>
            </a:r>
            <a:r>
              <a:rPr lang="en"/>
              <a:t>fortunate</a:t>
            </a:r>
            <a:r>
              <a:rPr lang="en"/>
              <a:t> in that the target variable was uniformly distributed amongst the classes enabling us to use easily use accuracy as metric for the overall performance of the model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effad80d3b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terms of modeling we used the tensorflow keras library to experiment with different </a:t>
            </a:r>
            <a:r>
              <a:rPr lang="en"/>
              <a:t>architectures and variations within each architecture.  [NEXT} We created our first model from absolute scratch, using 2 convolutional layers, 2 max pooling layers and 2 dense layers which gave us an accuracy of 0.64 [NEXT] For our second model we employed the very popular method of transfer learning using the MobileNet V2 network, to which we  added 3 fully connected dense layers which surprisingly gave us an accuracy of only 0.224, [NEXT] and for our third experiment we did something interesting...we trained the model with traditional transfer learning but then used that output to train the model again with only dense layers...this unfortunately still only produced an accuracy of 0.23.  So where did we go from here?....</a:t>
            </a:r>
            <a:endParaRPr/>
          </a:p>
        </p:txBody>
      </p:sp>
      <p:sp>
        <p:nvSpPr>
          <p:cNvPr id="352" name="Google Shape;352;geffad80d3b_1_7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ffad80d3b_6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for our final experiment we did something antithetical to transfer learning...we unfroze the base of the MobileNet network, by doing this we for-goed all of the previously learned features and simply poached the convolutional base’s </a:t>
            </a:r>
            <a:r>
              <a:rPr lang="en"/>
              <a:t>architectural</a:t>
            </a:r>
            <a:r>
              <a:rPr lang="en"/>
              <a:t> shell and then applyed our custom layers to that shell..in this instance </a:t>
            </a:r>
            <a:r>
              <a:rPr lang="en"/>
              <a:t>we were able to produce an incredibly improved accuracy of  0.81!  This can be explained by the fact that we are training the model exclusively with the images we are attempting to predict.   Now on the right we see  a confusion matrix..our model appears to have done mostly a good job of correctly predicting the various classes although it does seem the categories of[NEXT} dog and cat were lagging as we predicted many dogs as cats and vice versa...and this brings up a good point in that we simply can’t look at the overall accuracy of this model..</a:t>
            </a:r>
            <a:endParaRPr/>
          </a:p>
        </p:txBody>
      </p:sp>
      <p:sp>
        <p:nvSpPr>
          <p:cNvPr id="419" name="Google Shape;419;geffad80d3b_6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
            </a:r>
            <a:r>
              <a:rPr lang="en">
                <a:solidFill>
                  <a:schemeClr val="dk1"/>
                </a:solidFill>
              </a:rPr>
              <a:t>..we need to be able to judge individual classes by the specific needs of our overall objective .  For example, while driving, it’s absolutely imperative that we not create false negatives for objects we are highly likely to encounter such as[NEXT] cars and trucks and thus we would use the [NEXT] recall metric ...however when it comes objects such as[NEXT] cats and dogs we saw from our confusion matrix that the majority of misclassifications from these 2 categories were with each other, which we are actually ok with, since the car would stop in either instance, thus we might use a balanced metric  [NEXT] such as f1, unfortunately its seems even here there is significant room for improvement.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f52332b0f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f52332b0f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lets test our model on random pics taken from the internet that our model has never encountered before...lets say we were driving along in our virtual car in our </a:t>
            </a:r>
            <a:r>
              <a:rPr lang="en"/>
              <a:t>virtual</a:t>
            </a:r>
            <a:r>
              <a:rPr lang="en"/>
              <a:t> city, not paying attention to our surrounding  and all of a sudden...a[NEXT] car runs a red light crossing the street in front of you...will our model save your life?  Yes in this case it does.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f52332b0f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f52332b0f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run a slightly different scenario..you are driving along, again not paying attention, and the car in front of you suddenly comes to a full stop[NEXT]..in this case does our model save you?  [NEXT] no it does not, in </a:t>
            </a:r>
            <a:r>
              <a:rPr lang="en"/>
              <a:t>fact it predicted a frog!  So what happened here..well our model was predominately trained using pics of cars from either their side angle or front facing diagonally..there were not as many pics of the back of cars….this is why its important that we include all angles of objects in our data as well as the environment we are most likely to encounter them in.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685800" y="841772"/>
            <a:ext cx="77724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6"/>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7"/>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75" name="Google Shape;75;p1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8"/>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8"/>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629841"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9"/>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8" name="Google Shape;88;p19"/>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19"/>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0" name="Google Shape;90;p19"/>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1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2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2"/>
          <p:cNvSpPr/>
          <p:nvPr>
            <p:ph idx="2" type="pic"/>
          </p:nvPr>
        </p:nvSpPr>
        <p:spPr>
          <a:xfrm>
            <a:off x="3887391" y="740569"/>
            <a:ext cx="4629150" cy="365521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3"/>
          <p:cNvSpPr txBox="1"/>
          <p:nvPr>
            <p:ph idx="1" type="body"/>
          </p:nvPr>
        </p:nvSpPr>
        <p:spPr>
          <a:xfrm rot="5400000">
            <a:off x="2940248" y="-942380"/>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1" name="Shape 131"/>
        <p:cNvGrpSpPr/>
        <p:nvPr/>
      </p:nvGrpSpPr>
      <p:grpSpPr>
        <a:xfrm>
          <a:off x="0" y="0"/>
          <a:ext cx="0" cy="0"/>
          <a:chOff x="0" y="0"/>
          <a:chExt cx="0" cy="0"/>
        </a:xfrm>
      </p:grpSpPr>
      <p:sp>
        <p:nvSpPr>
          <p:cNvPr id="132" name="Google Shape;132;p2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5" name="Shape 135"/>
        <p:cNvGrpSpPr/>
        <p:nvPr/>
      </p:nvGrpSpPr>
      <p:grpSpPr>
        <a:xfrm>
          <a:off x="0" y="0"/>
          <a:ext cx="0" cy="0"/>
          <a:chOff x="0" y="0"/>
          <a:chExt cx="0" cy="0"/>
        </a:xfrm>
      </p:grpSpPr>
      <p:sp>
        <p:nvSpPr>
          <p:cNvPr id="136" name="Google Shape;136;p27"/>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27"/>
          <p:cNvSpPr txBox="1"/>
          <p:nvPr>
            <p:ph idx="1" type="subTitle"/>
          </p:nvPr>
        </p:nvSpPr>
        <p:spPr>
          <a:xfrm>
            <a:off x="1143000" y="2701528"/>
            <a:ext cx="6858000" cy="124182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38" name="Google Shape;138;p2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2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1" name="Shape 141"/>
        <p:cNvGrpSpPr/>
        <p:nvPr/>
      </p:nvGrpSpPr>
      <p:grpSpPr>
        <a:xfrm>
          <a:off x="0" y="0"/>
          <a:ext cx="0" cy="0"/>
          <a:chOff x="0" y="0"/>
          <a:chExt cx="0" cy="0"/>
        </a:xfrm>
      </p:grpSpPr>
      <p:sp>
        <p:nvSpPr>
          <p:cNvPr id="142" name="Google Shape;142;p28"/>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28"/>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4" name="Google Shape;144;p2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7" name="Shape 147"/>
        <p:cNvGrpSpPr/>
        <p:nvPr/>
      </p:nvGrpSpPr>
      <p:grpSpPr>
        <a:xfrm>
          <a:off x="0" y="0"/>
          <a:ext cx="0" cy="0"/>
          <a:chOff x="0" y="0"/>
          <a:chExt cx="0" cy="0"/>
        </a:xfrm>
      </p:grpSpPr>
      <p:sp>
        <p:nvSpPr>
          <p:cNvPr id="148" name="Google Shape;148;p29"/>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29"/>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50" name="Google Shape;150;p2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2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3" name="Shape 153"/>
        <p:cNvGrpSpPr/>
        <p:nvPr/>
      </p:nvGrpSpPr>
      <p:grpSpPr>
        <a:xfrm>
          <a:off x="0" y="0"/>
          <a:ext cx="0" cy="0"/>
          <a:chOff x="0" y="0"/>
          <a:chExt cx="0" cy="0"/>
        </a:xfrm>
      </p:grpSpPr>
      <p:sp>
        <p:nvSpPr>
          <p:cNvPr id="154" name="Google Shape;154;p30"/>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30"/>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6" name="Google Shape;156;p30"/>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7" name="Google Shape;157;p3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3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3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0" name="Shape 160"/>
        <p:cNvGrpSpPr/>
        <p:nvPr/>
      </p:nvGrpSpPr>
      <p:grpSpPr>
        <a:xfrm>
          <a:off x="0" y="0"/>
          <a:ext cx="0" cy="0"/>
          <a:chOff x="0" y="0"/>
          <a:chExt cx="0" cy="0"/>
        </a:xfrm>
      </p:grpSpPr>
      <p:sp>
        <p:nvSpPr>
          <p:cNvPr id="161" name="Google Shape;161;p31"/>
          <p:cNvSpPr txBox="1"/>
          <p:nvPr>
            <p:ph type="title"/>
          </p:nvPr>
        </p:nvSpPr>
        <p:spPr>
          <a:xfrm>
            <a:off x="629841"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31"/>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63" name="Google Shape;163;p31"/>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4" name="Google Shape;164;p31"/>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65" name="Google Shape;165;p31"/>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6" name="Google Shape;166;p3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3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3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9" name="Shape 169"/>
        <p:cNvGrpSpPr/>
        <p:nvPr/>
      </p:nvGrpSpPr>
      <p:grpSpPr>
        <a:xfrm>
          <a:off x="0" y="0"/>
          <a:ext cx="0" cy="0"/>
          <a:chOff x="0" y="0"/>
          <a:chExt cx="0" cy="0"/>
        </a:xfrm>
      </p:grpSpPr>
      <p:sp>
        <p:nvSpPr>
          <p:cNvPr id="170" name="Google Shape;170;p32"/>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3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3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3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4" name="Shape 174"/>
        <p:cNvGrpSpPr/>
        <p:nvPr/>
      </p:nvGrpSpPr>
      <p:grpSpPr>
        <a:xfrm>
          <a:off x="0" y="0"/>
          <a:ext cx="0" cy="0"/>
          <a:chOff x="0" y="0"/>
          <a:chExt cx="0" cy="0"/>
        </a:xfrm>
      </p:grpSpPr>
      <p:sp>
        <p:nvSpPr>
          <p:cNvPr id="175" name="Google Shape;175;p33"/>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p33"/>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77" name="Google Shape;177;p33"/>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78" name="Google Shape;178;p3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3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3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1" name="Shape 181"/>
        <p:cNvGrpSpPr/>
        <p:nvPr/>
      </p:nvGrpSpPr>
      <p:grpSpPr>
        <a:xfrm>
          <a:off x="0" y="0"/>
          <a:ext cx="0" cy="0"/>
          <a:chOff x="0" y="0"/>
          <a:chExt cx="0" cy="0"/>
        </a:xfrm>
      </p:grpSpPr>
      <p:sp>
        <p:nvSpPr>
          <p:cNvPr id="182" name="Google Shape;182;p34"/>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34"/>
          <p:cNvSpPr/>
          <p:nvPr>
            <p:ph idx="2" type="pic"/>
          </p:nvPr>
        </p:nvSpPr>
        <p:spPr>
          <a:xfrm>
            <a:off x="3887391" y="740569"/>
            <a:ext cx="4629150" cy="3655219"/>
          </a:xfrm>
          <a:prstGeom prst="rect">
            <a:avLst/>
          </a:prstGeom>
          <a:noFill/>
          <a:ln>
            <a:noFill/>
          </a:ln>
        </p:spPr>
      </p:sp>
      <p:sp>
        <p:nvSpPr>
          <p:cNvPr id="184" name="Google Shape;184;p34"/>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85" name="Google Shape;185;p3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3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3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8" name="Shape 188"/>
        <p:cNvGrpSpPr/>
        <p:nvPr/>
      </p:nvGrpSpPr>
      <p:grpSpPr>
        <a:xfrm>
          <a:off x="0" y="0"/>
          <a:ext cx="0" cy="0"/>
          <a:chOff x="0" y="0"/>
          <a:chExt cx="0" cy="0"/>
        </a:xfrm>
      </p:grpSpPr>
      <p:sp>
        <p:nvSpPr>
          <p:cNvPr id="189" name="Google Shape;189;p35"/>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35"/>
          <p:cNvSpPr txBox="1"/>
          <p:nvPr>
            <p:ph idx="1" type="body"/>
          </p:nvPr>
        </p:nvSpPr>
        <p:spPr>
          <a:xfrm rot="5400000">
            <a:off x="2940248" y="-942380"/>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1" name="Google Shape;191;p3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3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3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 name="Shape 194"/>
        <p:cNvGrpSpPr/>
        <p:nvPr/>
      </p:nvGrpSpPr>
      <p:grpSpPr>
        <a:xfrm>
          <a:off x="0" y="0"/>
          <a:ext cx="0" cy="0"/>
          <a:chOff x="0" y="0"/>
          <a:chExt cx="0" cy="0"/>
        </a:xfrm>
      </p:grpSpPr>
      <p:sp>
        <p:nvSpPr>
          <p:cNvPr id="195" name="Google Shape;195;p36"/>
          <p:cNvSpPr txBox="1"/>
          <p:nvPr>
            <p:ph type="title"/>
          </p:nvPr>
        </p:nvSpPr>
        <p:spPr>
          <a:xfrm rot="5400000">
            <a:off x="5350073" y="1467445"/>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6" name="Google Shape;196;p36"/>
          <p:cNvSpPr txBox="1"/>
          <p:nvPr>
            <p:ph idx="1" type="body"/>
          </p:nvPr>
        </p:nvSpPr>
        <p:spPr>
          <a:xfrm rot="5400000">
            <a:off x="1349573" y="-447080"/>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7" name="Google Shape;197;p3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3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3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6" name="Shape 206"/>
        <p:cNvGrpSpPr/>
        <p:nvPr/>
      </p:nvGrpSpPr>
      <p:grpSpPr>
        <a:xfrm>
          <a:off x="0" y="0"/>
          <a:ext cx="0" cy="0"/>
          <a:chOff x="0" y="0"/>
          <a:chExt cx="0" cy="0"/>
        </a:xfrm>
      </p:grpSpPr>
      <p:sp>
        <p:nvSpPr>
          <p:cNvPr id="207" name="Google Shape;207;p3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8" name="Google Shape;208;p38"/>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9" name="Google Shape;209;p3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3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 name="Google Shape;211;p3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2" name="Shape 212"/>
        <p:cNvGrpSpPr/>
        <p:nvPr/>
      </p:nvGrpSpPr>
      <p:grpSpPr>
        <a:xfrm>
          <a:off x="0" y="0"/>
          <a:ext cx="0" cy="0"/>
          <a:chOff x="0" y="0"/>
          <a:chExt cx="0" cy="0"/>
        </a:xfrm>
      </p:grpSpPr>
      <p:sp>
        <p:nvSpPr>
          <p:cNvPr id="213" name="Google Shape;213;p39"/>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p39"/>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15" name="Google Shape;215;p3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3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3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8" name="Shape 218"/>
        <p:cNvGrpSpPr/>
        <p:nvPr/>
      </p:nvGrpSpPr>
      <p:grpSpPr>
        <a:xfrm>
          <a:off x="0" y="0"/>
          <a:ext cx="0" cy="0"/>
          <a:chOff x="0" y="0"/>
          <a:chExt cx="0" cy="0"/>
        </a:xfrm>
      </p:grpSpPr>
      <p:sp>
        <p:nvSpPr>
          <p:cNvPr id="219" name="Google Shape;219;p40"/>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40"/>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21" name="Google Shape;221;p4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4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4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24" name="Shape 224"/>
        <p:cNvGrpSpPr/>
        <p:nvPr/>
      </p:nvGrpSpPr>
      <p:grpSpPr>
        <a:xfrm>
          <a:off x="0" y="0"/>
          <a:ext cx="0" cy="0"/>
          <a:chOff x="0" y="0"/>
          <a:chExt cx="0" cy="0"/>
        </a:xfrm>
      </p:grpSpPr>
      <p:sp>
        <p:nvSpPr>
          <p:cNvPr id="225" name="Google Shape;225;p4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41"/>
          <p:cNvSpPr txBox="1"/>
          <p:nvPr>
            <p:ph idx="1" type="body"/>
          </p:nvPr>
        </p:nvSpPr>
        <p:spPr>
          <a:xfrm>
            <a:off x="457200" y="1200150"/>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27" name="Google Shape;227;p41"/>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28" name="Google Shape;228;p4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4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4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1" name="Shape 231"/>
        <p:cNvGrpSpPr/>
        <p:nvPr/>
      </p:nvGrpSpPr>
      <p:grpSpPr>
        <a:xfrm>
          <a:off x="0" y="0"/>
          <a:ext cx="0" cy="0"/>
          <a:chOff x="0" y="0"/>
          <a:chExt cx="0" cy="0"/>
        </a:xfrm>
      </p:grpSpPr>
      <p:sp>
        <p:nvSpPr>
          <p:cNvPr id="232" name="Google Shape;232;p42"/>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3" name="Google Shape;233;p42"/>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34" name="Google Shape;234;p42"/>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35" name="Google Shape;235;p42"/>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36" name="Google Shape;236;p42"/>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37" name="Google Shape;237;p4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 name="Google Shape;238;p4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 name="Google Shape;239;p4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0" name="Shape 240"/>
        <p:cNvGrpSpPr/>
        <p:nvPr/>
      </p:nvGrpSpPr>
      <p:grpSpPr>
        <a:xfrm>
          <a:off x="0" y="0"/>
          <a:ext cx="0" cy="0"/>
          <a:chOff x="0" y="0"/>
          <a:chExt cx="0" cy="0"/>
        </a:xfrm>
      </p:grpSpPr>
      <p:sp>
        <p:nvSpPr>
          <p:cNvPr id="241" name="Google Shape;241;p4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2" name="Google Shape;242;p4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4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4" name="Google Shape;244;p4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5" name="Shape 245"/>
        <p:cNvGrpSpPr/>
        <p:nvPr/>
      </p:nvGrpSpPr>
      <p:grpSpPr>
        <a:xfrm>
          <a:off x="0" y="0"/>
          <a:ext cx="0" cy="0"/>
          <a:chOff x="0" y="0"/>
          <a:chExt cx="0" cy="0"/>
        </a:xfrm>
      </p:grpSpPr>
      <p:sp>
        <p:nvSpPr>
          <p:cNvPr id="246" name="Google Shape;246;p4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4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4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49" name="Shape 249"/>
        <p:cNvGrpSpPr/>
        <p:nvPr/>
      </p:nvGrpSpPr>
      <p:grpSpPr>
        <a:xfrm>
          <a:off x="0" y="0"/>
          <a:ext cx="0" cy="0"/>
          <a:chOff x="0" y="0"/>
          <a:chExt cx="0" cy="0"/>
        </a:xfrm>
      </p:grpSpPr>
      <p:sp>
        <p:nvSpPr>
          <p:cNvPr id="250" name="Google Shape;250;p45"/>
          <p:cNvSpPr txBox="1"/>
          <p:nvPr>
            <p:ph type="title"/>
          </p:nvPr>
        </p:nvSpPr>
        <p:spPr>
          <a:xfrm>
            <a:off x="457200" y="204788"/>
            <a:ext cx="3008313" cy="87153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1" name="Google Shape;251;p45"/>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52" name="Google Shape;252;p45"/>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53" name="Google Shape;253;p4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 name="Google Shape;254;p4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5" name="Google Shape;255;p4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6" name="Shape 256"/>
        <p:cNvGrpSpPr/>
        <p:nvPr/>
      </p:nvGrpSpPr>
      <p:grpSpPr>
        <a:xfrm>
          <a:off x="0" y="0"/>
          <a:ext cx="0" cy="0"/>
          <a:chOff x="0" y="0"/>
          <a:chExt cx="0" cy="0"/>
        </a:xfrm>
      </p:grpSpPr>
      <p:sp>
        <p:nvSpPr>
          <p:cNvPr id="257" name="Google Shape;257;p46"/>
          <p:cNvSpPr txBox="1"/>
          <p:nvPr>
            <p:ph type="title"/>
          </p:nvPr>
        </p:nvSpPr>
        <p:spPr>
          <a:xfrm>
            <a:off x="1792288" y="3600450"/>
            <a:ext cx="5486400" cy="42505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 name="Google Shape;258;p46"/>
          <p:cNvSpPr/>
          <p:nvPr>
            <p:ph idx="2" type="pic"/>
          </p:nvPr>
        </p:nvSpPr>
        <p:spPr>
          <a:xfrm>
            <a:off x="1792288" y="459581"/>
            <a:ext cx="5486400" cy="3086100"/>
          </a:xfrm>
          <a:prstGeom prst="rect">
            <a:avLst/>
          </a:prstGeom>
          <a:noFill/>
          <a:ln>
            <a:noFill/>
          </a:ln>
        </p:spPr>
      </p:sp>
      <p:sp>
        <p:nvSpPr>
          <p:cNvPr id="259" name="Google Shape;259;p46"/>
          <p:cNvSpPr txBox="1"/>
          <p:nvPr>
            <p:ph idx="1" type="body"/>
          </p:nvPr>
        </p:nvSpPr>
        <p:spPr>
          <a:xfrm>
            <a:off x="1792288" y="4025503"/>
            <a:ext cx="5486400" cy="603646"/>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60" name="Google Shape;260;p4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1" name="Google Shape;261;p4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 name="Google Shape;262;p4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63" name="Shape 263"/>
        <p:cNvGrpSpPr/>
        <p:nvPr/>
      </p:nvGrpSpPr>
      <p:grpSpPr>
        <a:xfrm>
          <a:off x="0" y="0"/>
          <a:ext cx="0" cy="0"/>
          <a:chOff x="0" y="0"/>
          <a:chExt cx="0" cy="0"/>
        </a:xfrm>
      </p:grpSpPr>
      <p:sp>
        <p:nvSpPr>
          <p:cNvPr id="264" name="Google Shape;264;p4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5" name="Google Shape;265;p47"/>
          <p:cNvSpPr txBox="1"/>
          <p:nvPr>
            <p:ph idx="1" type="body"/>
          </p:nvPr>
        </p:nvSpPr>
        <p:spPr>
          <a:xfrm rot="5400000">
            <a:off x="2874764" y="-1217414"/>
            <a:ext cx="339447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6" name="Google Shape;266;p4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 name="Google Shape;267;p4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 name="Google Shape;268;p4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69" name="Shape 269"/>
        <p:cNvGrpSpPr/>
        <p:nvPr/>
      </p:nvGrpSpPr>
      <p:grpSpPr>
        <a:xfrm>
          <a:off x="0" y="0"/>
          <a:ext cx="0" cy="0"/>
          <a:chOff x="0" y="0"/>
          <a:chExt cx="0" cy="0"/>
        </a:xfrm>
      </p:grpSpPr>
      <p:sp>
        <p:nvSpPr>
          <p:cNvPr id="270" name="Google Shape;270;p48"/>
          <p:cNvSpPr txBox="1"/>
          <p:nvPr>
            <p:ph type="title"/>
          </p:nvPr>
        </p:nvSpPr>
        <p:spPr>
          <a:xfrm rot="5400000">
            <a:off x="5463778" y="1371600"/>
            <a:ext cx="4388644"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p48"/>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2" name="Google Shape;272;p4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4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4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2.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7" name="Google Shape;127;p25"/>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8" name="Google Shape;128;p2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9" name="Google Shape;129;p2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2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p3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2" name="Google Shape;202;p37"/>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3" name="Google Shape;203;p3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4" name="Google Shape;204;p3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5" name="Google Shape;205;p3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5.png"/><Relationship Id="rId11" Type="http://schemas.openxmlformats.org/officeDocument/2006/relationships/image" Target="../media/image10.png"/><Relationship Id="rId10" Type="http://schemas.openxmlformats.org/officeDocument/2006/relationships/image" Target="../media/image2.png"/><Relationship Id="rId12" Type="http://schemas.openxmlformats.org/officeDocument/2006/relationships/image" Target="../media/image13.png"/><Relationship Id="rId9" Type="http://schemas.openxmlformats.org/officeDocument/2006/relationships/image" Target="../media/image1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5.png"/><Relationship Id="rId11" Type="http://schemas.openxmlformats.org/officeDocument/2006/relationships/image" Target="../media/image10.png"/><Relationship Id="rId10" Type="http://schemas.openxmlformats.org/officeDocument/2006/relationships/image" Target="../media/image2.png"/><Relationship Id="rId12" Type="http://schemas.openxmlformats.org/officeDocument/2006/relationships/image" Target="../media/image13.png"/><Relationship Id="rId9" Type="http://schemas.openxmlformats.org/officeDocument/2006/relationships/image" Target="../media/image1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278" name="Shape 278"/>
        <p:cNvGrpSpPr/>
        <p:nvPr/>
      </p:nvGrpSpPr>
      <p:grpSpPr>
        <a:xfrm>
          <a:off x="0" y="0"/>
          <a:ext cx="0" cy="0"/>
          <a:chOff x="0" y="0"/>
          <a:chExt cx="0" cy="0"/>
        </a:xfrm>
      </p:grpSpPr>
      <p:sp>
        <p:nvSpPr>
          <p:cNvPr id="279" name="Google Shape;279;p49"/>
          <p:cNvSpPr txBox="1"/>
          <p:nvPr>
            <p:ph type="title"/>
          </p:nvPr>
        </p:nvSpPr>
        <p:spPr>
          <a:xfrm>
            <a:off x="68475" y="1321725"/>
            <a:ext cx="3006300" cy="24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Image Classification for Object Detection </a:t>
            </a:r>
            <a:endParaRPr b="1">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in Driverless Vehicles</a:t>
            </a:r>
            <a:endParaRPr b="1">
              <a:solidFill>
                <a:schemeClr val="lt1"/>
              </a:solidFill>
              <a:latin typeface="Times New Roman"/>
              <a:ea typeface="Times New Roman"/>
              <a:cs typeface="Times New Roman"/>
              <a:sym typeface="Times New Roman"/>
            </a:endParaRPr>
          </a:p>
        </p:txBody>
      </p:sp>
      <p:pic>
        <p:nvPicPr>
          <p:cNvPr id="280" name="Google Shape;280;p49"/>
          <p:cNvPicPr preferRelativeResize="0"/>
          <p:nvPr/>
        </p:nvPicPr>
        <p:blipFill>
          <a:blip r:embed="rId3">
            <a:alphaModFix/>
          </a:blip>
          <a:stretch>
            <a:fillRect/>
          </a:stretch>
        </p:blipFill>
        <p:spPr>
          <a:xfrm>
            <a:off x="3302300" y="0"/>
            <a:ext cx="5841699" cy="5143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507" name="Shape 507"/>
        <p:cNvGrpSpPr/>
        <p:nvPr/>
      </p:nvGrpSpPr>
      <p:grpSpPr>
        <a:xfrm>
          <a:off x="0" y="0"/>
          <a:ext cx="0" cy="0"/>
          <a:chOff x="0" y="0"/>
          <a:chExt cx="0" cy="0"/>
        </a:xfrm>
      </p:grpSpPr>
      <p:sp>
        <p:nvSpPr>
          <p:cNvPr id="508" name="Google Shape;508;p58"/>
          <p:cNvSpPr txBox="1"/>
          <p:nvPr>
            <p:ph type="ctrTitle"/>
          </p:nvPr>
        </p:nvSpPr>
        <p:spPr>
          <a:xfrm>
            <a:off x="375750" y="90475"/>
            <a:ext cx="8520600" cy="576300"/>
          </a:xfrm>
          <a:prstGeom prst="rect">
            <a:avLst/>
          </a:prstGeom>
          <a:solidFill>
            <a:schemeClr val="lt1"/>
          </a:solidFill>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400">
                <a:latin typeface="Times New Roman"/>
                <a:ea typeface="Times New Roman"/>
                <a:cs typeface="Times New Roman"/>
                <a:sym typeface="Times New Roman"/>
              </a:rPr>
              <a:t>FUTURE WORK</a:t>
            </a:r>
            <a:endParaRPr sz="3400">
              <a:latin typeface="Times New Roman"/>
              <a:ea typeface="Times New Roman"/>
              <a:cs typeface="Times New Roman"/>
              <a:sym typeface="Times New Roman"/>
            </a:endParaRPr>
          </a:p>
        </p:txBody>
      </p:sp>
      <p:sp>
        <p:nvSpPr>
          <p:cNvPr id="509" name="Google Shape;509;p58"/>
          <p:cNvSpPr txBox="1"/>
          <p:nvPr>
            <p:ph idx="1" type="subTitle"/>
          </p:nvPr>
        </p:nvSpPr>
        <p:spPr>
          <a:xfrm>
            <a:off x="1935100" y="1367125"/>
            <a:ext cx="8520600" cy="2741400"/>
          </a:xfrm>
          <a:prstGeom prst="rect">
            <a:avLst/>
          </a:prstGeom>
        </p:spPr>
        <p:txBody>
          <a:bodyPr anchorCtr="0" anchor="t" bIns="91425" lIns="91425" spcFirstLastPara="1" rIns="91425" wrap="square" tIns="91425">
            <a:normAutofit fontScale="25000" lnSpcReduction="20000"/>
          </a:bodyPr>
          <a:lstStyle/>
          <a:p>
            <a:pPr indent="-394105" lvl="0" marL="457200" rtl="0" algn="just">
              <a:lnSpc>
                <a:spcPct val="200000"/>
              </a:lnSpc>
              <a:spcBef>
                <a:spcPts val="0"/>
              </a:spcBef>
              <a:spcAft>
                <a:spcPts val="0"/>
              </a:spcAft>
              <a:buClr>
                <a:schemeClr val="lt1"/>
              </a:buClr>
              <a:buSzPct val="100000"/>
              <a:buFont typeface="Times New Roman"/>
              <a:buChar char="➢"/>
            </a:pPr>
            <a:r>
              <a:rPr lang="en" sz="10425">
                <a:solidFill>
                  <a:schemeClr val="lt1"/>
                </a:solidFill>
                <a:latin typeface="Times New Roman"/>
                <a:ea typeface="Times New Roman"/>
                <a:cs typeface="Times New Roman"/>
                <a:sym typeface="Times New Roman"/>
              </a:rPr>
              <a:t>ResNet152, Xception</a:t>
            </a:r>
            <a:endParaRPr sz="10425">
              <a:solidFill>
                <a:schemeClr val="lt1"/>
              </a:solidFill>
              <a:latin typeface="Times New Roman"/>
              <a:ea typeface="Times New Roman"/>
              <a:cs typeface="Times New Roman"/>
              <a:sym typeface="Times New Roman"/>
            </a:endParaRPr>
          </a:p>
          <a:p>
            <a:pPr indent="-394105" lvl="0" marL="457200" rtl="0" algn="just">
              <a:lnSpc>
                <a:spcPct val="200000"/>
              </a:lnSpc>
              <a:spcBef>
                <a:spcPts val="0"/>
              </a:spcBef>
              <a:spcAft>
                <a:spcPts val="0"/>
              </a:spcAft>
              <a:buClr>
                <a:schemeClr val="lt1"/>
              </a:buClr>
              <a:buSzPct val="100000"/>
              <a:buFont typeface="Times New Roman"/>
              <a:buChar char="➢"/>
            </a:pPr>
            <a:r>
              <a:rPr lang="en" sz="10425">
                <a:solidFill>
                  <a:schemeClr val="lt1"/>
                </a:solidFill>
                <a:latin typeface="Times New Roman"/>
                <a:ea typeface="Times New Roman"/>
                <a:cs typeface="Times New Roman"/>
                <a:sym typeface="Times New Roman"/>
              </a:rPr>
              <a:t>Image Augmentation</a:t>
            </a:r>
            <a:endParaRPr sz="10425">
              <a:solidFill>
                <a:schemeClr val="lt1"/>
              </a:solidFill>
              <a:latin typeface="Times New Roman"/>
              <a:ea typeface="Times New Roman"/>
              <a:cs typeface="Times New Roman"/>
              <a:sym typeface="Times New Roman"/>
            </a:endParaRPr>
          </a:p>
          <a:p>
            <a:pPr indent="-394105" lvl="0" marL="457200" rtl="0" algn="just">
              <a:lnSpc>
                <a:spcPct val="200000"/>
              </a:lnSpc>
              <a:spcBef>
                <a:spcPts val="0"/>
              </a:spcBef>
              <a:spcAft>
                <a:spcPts val="0"/>
              </a:spcAft>
              <a:buClr>
                <a:schemeClr val="lt1"/>
              </a:buClr>
              <a:buSzPct val="100000"/>
              <a:buFont typeface="Times New Roman"/>
              <a:buChar char="➢"/>
            </a:pPr>
            <a:r>
              <a:rPr lang="en" sz="10425">
                <a:solidFill>
                  <a:schemeClr val="lt1"/>
                </a:solidFill>
                <a:latin typeface="Times New Roman"/>
                <a:ea typeface="Times New Roman"/>
                <a:cs typeface="Times New Roman"/>
                <a:sym typeface="Times New Roman"/>
              </a:rPr>
              <a:t>Images Relevant to Environment </a:t>
            </a:r>
            <a:endParaRPr sz="10425">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chemeClr val="lt1"/>
              </a:solidFill>
            </a:endParaRPr>
          </a:p>
          <a:p>
            <a:pPr indent="0" lvl="0" marL="457200" rtl="0" algn="l">
              <a:spcBef>
                <a:spcPts val="0"/>
              </a:spcBef>
              <a:spcAft>
                <a:spcPts val="0"/>
              </a:spcAft>
              <a:buNone/>
            </a:pPr>
            <a:r>
              <a:t/>
            </a:r>
            <a:endParaRPr>
              <a:solidFill>
                <a:schemeClr val="lt1"/>
              </a:solidFill>
            </a:endParaRPr>
          </a:p>
          <a:p>
            <a:pPr indent="0" lvl="0" marL="457200" rtl="0" algn="l">
              <a:spcBef>
                <a:spcPts val="0"/>
              </a:spcBef>
              <a:spcAft>
                <a:spcPts val="0"/>
              </a:spcAft>
              <a:buNone/>
            </a:pPr>
            <a:r>
              <a:rPr lang="en">
                <a:solidFill>
                  <a:schemeClr val="lt1"/>
                </a:solidFill>
              </a:rPr>
              <a:t>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15" name="Google Shape;515;p5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16" name="Google Shape;516;p59"/>
          <p:cNvPicPr preferRelativeResize="0"/>
          <p:nvPr/>
        </p:nvPicPr>
        <p:blipFill>
          <a:blip r:embed="rId3">
            <a:alphaModFix/>
          </a:blip>
          <a:stretch>
            <a:fillRect/>
          </a:stretch>
        </p:blipFill>
        <p:spPr>
          <a:xfrm>
            <a:off x="0" y="0"/>
            <a:ext cx="9143997" cy="5143501"/>
          </a:xfrm>
          <a:prstGeom prst="rect">
            <a:avLst/>
          </a:prstGeom>
          <a:noFill/>
          <a:ln>
            <a:noFill/>
          </a:ln>
        </p:spPr>
      </p:pic>
      <p:sp>
        <p:nvSpPr>
          <p:cNvPr id="517" name="Google Shape;517;p59"/>
          <p:cNvSpPr txBox="1"/>
          <p:nvPr/>
        </p:nvSpPr>
        <p:spPr>
          <a:xfrm>
            <a:off x="1745625" y="744575"/>
            <a:ext cx="670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18" name="Google Shape;518;p59"/>
          <p:cNvSpPr/>
          <p:nvPr/>
        </p:nvSpPr>
        <p:spPr>
          <a:xfrm>
            <a:off x="4513800" y="399875"/>
            <a:ext cx="1502700" cy="744900"/>
          </a:xfrm>
          <a:prstGeom prst="wedgeEllipseCallout">
            <a:avLst>
              <a:gd fmla="val -20833" name="adj1"/>
              <a:gd fmla="val 625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522" name="Shape 522"/>
        <p:cNvGrpSpPr/>
        <p:nvPr/>
      </p:nvGrpSpPr>
      <p:grpSpPr>
        <a:xfrm>
          <a:off x="0" y="0"/>
          <a:ext cx="0" cy="0"/>
          <a:chOff x="0" y="0"/>
          <a:chExt cx="0" cy="0"/>
        </a:xfrm>
      </p:grpSpPr>
      <p:sp>
        <p:nvSpPr>
          <p:cNvPr id="523" name="Google Shape;523;p6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Appendix</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29" name="Google Shape;529;p6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30" name="Google Shape;530;p61"/>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284" name="Shape 284"/>
        <p:cNvGrpSpPr/>
        <p:nvPr/>
      </p:nvGrpSpPr>
      <p:grpSpPr>
        <a:xfrm>
          <a:off x="0" y="0"/>
          <a:ext cx="0" cy="0"/>
          <a:chOff x="0" y="0"/>
          <a:chExt cx="0" cy="0"/>
        </a:xfrm>
      </p:grpSpPr>
      <p:pic>
        <p:nvPicPr>
          <p:cNvPr id="285" name="Google Shape;285;p50"/>
          <p:cNvPicPr preferRelativeResize="0"/>
          <p:nvPr/>
        </p:nvPicPr>
        <p:blipFill>
          <a:blip r:embed="rId3">
            <a:alphaModFix/>
          </a:blip>
          <a:stretch>
            <a:fillRect/>
          </a:stretch>
        </p:blipFill>
        <p:spPr>
          <a:xfrm>
            <a:off x="493925" y="1478275"/>
            <a:ext cx="3844800" cy="2186950"/>
          </a:xfrm>
          <a:prstGeom prst="rect">
            <a:avLst/>
          </a:prstGeom>
          <a:noFill/>
          <a:ln>
            <a:noFill/>
          </a:ln>
        </p:spPr>
      </p:pic>
      <p:pic>
        <p:nvPicPr>
          <p:cNvPr id="286" name="Google Shape;286;p50"/>
          <p:cNvPicPr preferRelativeResize="0"/>
          <p:nvPr/>
        </p:nvPicPr>
        <p:blipFill>
          <a:blip r:embed="rId4">
            <a:alphaModFix/>
          </a:blip>
          <a:stretch>
            <a:fillRect/>
          </a:stretch>
        </p:blipFill>
        <p:spPr>
          <a:xfrm>
            <a:off x="4821100" y="1478275"/>
            <a:ext cx="3844800" cy="2186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1"/>
                                        <p:tgtEl>
                                          <p:spTgt spid="28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291" name="Shape 291"/>
        <p:cNvGrpSpPr/>
        <p:nvPr/>
      </p:nvGrpSpPr>
      <p:grpSpPr>
        <a:xfrm>
          <a:off x="0" y="0"/>
          <a:ext cx="0" cy="0"/>
          <a:chOff x="0" y="0"/>
          <a:chExt cx="0" cy="0"/>
        </a:xfrm>
      </p:grpSpPr>
      <p:grpSp>
        <p:nvGrpSpPr>
          <p:cNvPr id="292" name="Google Shape;292;p51"/>
          <p:cNvGrpSpPr/>
          <p:nvPr/>
        </p:nvGrpSpPr>
        <p:grpSpPr>
          <a:xfrm>
            <a:off x="1114432" y="961350"/>
            <a:ext cx="5302265" cy="3965726"/>
            <a:chOff x="1163558" y="1174750"/>
            <a:chExt cx="7130534" cy="4935565"/>
          </a:xfrm>
        </p:grpSpPr>
        <p:grpSp>
          <p:nvGrpSpPr>
            <p:cNvPr id="293" name="Google Shape;293;p51"/>
            <p:cNvGrpSpPr/>
            <p:nvPr/>
          </p:nvGrpSpPr>
          <p:grpSpPr>
            <a:xfrm>
              <a:off x="1163558" y="1573017"/>
              <a:ext cx="3561452" cy="2610823"/>
              <a:chOff x="1163558" y="1573017"/>
              <a:chExt cx="3561452" cy="2610823"/>
            </a:xfrm>
          </p:grpSpPr>
          <p:grpSp>
            <p:nvGrpSpPr>
              <p:cNvPr id="294" name="Google Shape;294;p51"/>
              <p:cNvGrpSpPr/>
              <p:nvPr/>
            </p:nvGrpSpPr>
            <p:grpSpPr>
              <a:xfrm>
                <a:off x="1944490" y="1573017"/>
                <a:ext cx="2780520" cy="2610823"/>
                <a:chOff x="1944490" y="1573017"/>
                <a:chExt cx="2780520" cy="2610823"/>
              </a:xfrm>
            </p:grpSpPr>
            <p:grpSp>
              <p:nvGrpSpPr>
                <p:cNvPr id="295" name="Google Shape;295;p51"/>
                <p:cNvGrpSpPr/>
                <p:nvPr/>
              </p:nvGrpSpPr>
              <p:grpSpPr>
                <a:xfrm>
                  <a:off x="1944490" y="1573017"/>
                  <a:ext cx="1866966" cy="2610823"/>
                  <a:chOff x="1662752" y="1104661"/>
                  <a:chExt cx="1905002" cy="2913600"/>
                </a:xfrm>
              </p:grpSpPr>
              <p:cxnSp>
                <p:nvCxnSpPr>
                  <p:cNvPr id="296" name="Google Shape;296;p51"/>
                  <p:cNvCxnSpPr/>
                  <p:nvPr/>
                </p:nvCxnSpPr>
                <p:spPr>
                  <a:xfrm>
                    <a:off x="1662752" y="2700150"/>
                    <a:ext cx="1905000" cy="0"/>
                  </a:xfrm>
                  <a:prstGeom prst="straightConnector1">
                    <a:avLst/>
                  </a:prstGeom>
                  <a:noFill/>
                  <a:ln cap="flat" cmpd="sng" w="9525">
                    <a:solidFill>
                      <a:srgbClr val="D8D8D8"/>
                    </a:solidFill>
                    <a:prstDash val="solid"/>
                    <a:miter lim="800000"/>
                    <a:headEnd len="sm" w="sm" type="none"/>
                    <a:tailEnd len="sm" w="sm" type="none"/>
                  </a:ln>
                </p:spPr>
              </p:cxnSp>
              <p:cxnSp>
                <p:nvCxnSpPr>
                  <p:cNvPr id="297" name="Google Shape;297;p51"/>
                  <p:cNvCxnSpPr/>
                  <p:nvPr/>
                </p:nvCxnSpPr>
                <p:spPr>
                  <a:xfrm>
                    <a:off x="3562354" y="1104661"/>
                    <a:ext cx="5400" cy="2913600"/>
                  </a:xfrm>
                  <a:prstGeom prst="straightConnector1">
                    <a:avLst/>
                  </a:prstGeom>
                  <a:noFill/>
                  <a:ln cap="flat" cmpd="sng" w="9525">
                    <a:solidFill>
                      <a:srgbClr val="D8D8D8"/>
                    </a:solidFill>
                    <a:prstDash val="solid"/>
                    <a:miter lim="800000"/>
                    <a:headEnd len="sm" w="sm" type="none"/>
                    <a:tailEnd len="sm" w="sm" type="none"/>
                  </a:ln>
                </p:spPr>
              </p:cxnSp>
            </p:grpSp>
            <p:grpSp>
              <p:nvGrpSpPr>
                <p:cNvPr id="298" name="Google Shape;298;p51"/>
                <p:cNvGrpSpPr/>
                <p:nvPr/>
              </p:nvGrpSpPr>
              <p:grpSpPr>
                <a:xfrm>
                  <a:off x="3804785" y="1573017"/>
                  <a:ext cx="920225" cy="2594297"/>
                  <a:chOff x="3550356" y="1438488"/>
                  <a:chExt cx="636971" cy="2895157"/>
                </a:xfrm>
              </p:grpSpPr>
              <p:cxnSp>
                <p:nvCxnSpPr>
                  <p:cNvPr id="299" name="Google Shape;299;p51"/>
                  <p:cNvCxnSpPr/>
                  <p:nvPr/>
                </p:nvCxnSpPr>
                <p:spPr>
                  <a:xfrm>
                    <a:off x="3552004" y="1438488"/>
                    <a:ext cx="635323" cy="0"/>
                  </a:xfrm>
                  <a:prstGeom prst="straightConnector1">
                    <a:avLst/>
                  </a:prstGeom>
                  <a:noFill/>
                  <a:ln cap="flat" cmpd="sng" w="9525">
                    <a:solidFill>
                      <a:srgbClr val="D8D8D8"/>
                    </a:solidFill>
                    <a:prstDash val="solid"/>
                    <a:miter lim="800000"/>
                    <a:headEnd len="sm" w="sm" type="none"/>
                    <a:tailEnd len="med" w="med" type="stealth"/>
                  </a:ln>
                </p:spPr>
              </p:cxnSp>
              <p:cxnSp>
                <p:nvCxnSpPr>
                  <p:cNvPr id="300" name="Google Shape;300;p51"/>
                  <p:cNvCxnSpPr/>
                  <p:nvPr/>
                </p:nvCxnSpPr>
                <p:spPr>
                  <a:xfrm>
                    <a:off x="3550356" y="2403541"/>
                    <a:ext cx="635323" cy="0"/>
                  </a:xfrm>
                  <a:prstGeom prst="straightConnector1">
                    <a:avLst/>
                  </a:prstGeom>
                  <a:noFill/>
                  <a:ln cap="flat" cmpd="sng" w="9525">
                    <a:solidFill>
                      <a:srgbClr val="D8D8D8"/>
                    </a:solidFill>
                    <a:prstDash val="solid"/>
                    <a:miter lim="800000"/>
                    <a:headEnd len="sm" w="sm" type="none"/>
                    <a:tailEnd len="med" w="med" type="stealth"/>
                  </a:ln>
                </p:spPr>
              </p:cxnSp>
              <p:cxnSp>
                <p:nvCxnSpPr>
                  <p:cNvPr id="301" name="Google Shape;301;p51"/>
                  <p:cNvCxnSpPr/>
                  <p:nvPr/>
                </p:nvCxnSpPr>
                <p:spPr>
                  <a:xfrm>
                    <a:off x="3550356" y="3398611"/>
                    <a:ext cx="635323" cy="0"/>
                  </a:xfrm>
                  <a:prstGeom prst="straightConnector1">
                    <a:avLst/>
                  </a:prstGeom>
                  <a:noFill/>
                  <a:ln cap="flat" cmpd="sng" w="9525">
                    <a:solidFill>
                      <a:srgbClr val="D8D8D8"/>
                    </a:solidFill>
                    <a:prstDash val="solid"/>
                    <a:miter lim="800000"/>
                    <a:headEnd len="sm" w="sm" type="none"/>
                    <a:tailEnd len="med" w="med" type="stealth"/>
                  </a:ln>
                </p:spPr>
              </p:cxnSp>
              <p:cxnSp>
                <p:nvCxnSpPr>
                  <p:cNvPr id="302" name="Google Shape;302;p51"/>
                  <p:cNvCxnSpPr/>
                  <p:nvPr/>
                </p:nvCxnSpPr>
                <p:spPr>
                  <a:xfrm>
                    <a:off x="3550356" y="4333645"/>
                    <a:ext cx="635323" cy="0"/>
                  </a:xfrm>
                  <a:prstGeom prst="straightConnector1">
                    <a:avLst/>
                  </a:prstGeom>
                  <a:noFill/>
                  <a:ln cap="flat" cmpd="sng" w="9525">
                    <a:solidFill>
                      <a:srgbClr val="D8D8D8"/>
                    </a:solidFill>
                    <a:prstDash val="solid"/>
                    <a:miter lim="800000"/>
                    <a:headEnd len="sm" w="sm" type="none"/>
                    <a:tailEnd len="med" w="med" type="stealth"/>
                  </a:ln>
                </p:spPr>
              </p:cxnSp>
            </p:grpSp>
          </p:grpSp>
          <p:grpSp>
            <p:nvGrpSpPr>
              <p:cNvPr id="303" name="Google Shape;303;p51"/>
              <p:cNvGrpSpPr/>
              <p:nvPr/>
            </p:nvGrpSpPr>
            <p:grpSpPr>
              <a:xfrm>
                <a:off x="1163558" y="2437769"/>
                <a:ext cx="2091091" cy="1250725"/>
                <a:chOff x="1210351" y="2504356"/>
                <a:chExt cx="2170800" cy="1298400"/>
              </a:xfrm>
            </p:grpSpPr>
            <p:sp>
              <p:nvSpPr>
                <p:cNvPr id="304" name="Google Shape;304;p51"/>
                <p:cNvSpPr/>
                <p:nvPr/>
              </p:nvSpPr>
              <p:spPr>
                <a:xfrm>
                  <a:off x="1210351" y="2504356"/>
                  <a:ext cx="2170800" cy="1298400"/>
                </a:xfrm>
                <a:prstGeom prst="roundRect">
                  <a:avLst>
                    <a:gd fmla="val 16667"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350" u="none" cap="none" strike="noStrike">
                    <a:solidFill>
                      <a:srgbClr val="FFFFFF"/>
                    </a:solidFill>
                    <a:latin typeface="Arial"/>
                    <a:ea typeface="Arial"/>
                    <a:cs typeface="Arial"/>
                    <a:sym typeface="Arial"/>
                  </a:endParaRPr>
                </a:p>
              </p:txBody>
            </p:sp>
            <p:sp>
              <p:nvSpPr>
                <p:cNvPr id="305" name="Google Shape;305;p51"/>
                <p:cNvSpPr txBox="1"/>
                <p:nvPr/>
              </p:nvSpPr>
              <p:spPr>
                <a:xfrm>
                  <a:off x="1528156" y="2879060"/>
                  <a:ext cx="1410300" cy="5169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 sz="2000">
                      <a:solidFill>
                        <a:srgbClr val="262626"/>
                      </a:solidFill>
                      <a:latin typeface="Times New Roman"/>
                      <a:ea typeface="Times New Roman"/>
                      <a:cs typeface="Times New Roman"/>
                      <a:sym typeface="Times New Roman"/>
                    </a:rPr>
                    <a:t> DATA</a:t>
                  </a:r>
                  <a:endParaRPr sz="2200">
                    <a:latin typeface="Times New Roman"/>
                    <a:ea typeface="Times New Roman"/>
                    <a:cs typeface="Times New Roman"/>
                    <a:sym typeface="Times New Roman"/>
                  </a:endParaRPr>
                </a:p>
              </p:txBody>
            </p:sp>
          </p:grpSp>
        </p:grpSp>
        <p:grpSp>
          <p:nvGrpSpPr>
            <p:cNvPr id="306" name="Google Shape;306;p51"/>
            <p:cNvGrpSpPr/>
            <p:nvPr/>
          </p:nvGrpSpPr>
          <p:grpSpPr>
            <a:xfrm>
              <a:off x="4789116" y="1174750"/>
              <a:ext cx="3504976" cy="4935565"/>
              <a:chOff x="4789116" y="1174750"/>
              <a:chExt cx="3504976" cy="4935565"/>
            </a:xfrm>
          </p:grpSpPr>
          <p:grpSp>
            <p:nvGrpSpPr>
              <p:cNvPr id="307" name="Google Shape;307;p51"/>
              <p:cNvGrpSpPr/>
              <p:nvPr/>
            </p:nvGrpSpPr>
            <p:grpSpPr>
              <a:xfrm>
                <a:off x="4789119" y="2167502"/>
                <a:ext cx="3440580" cy="1044059"/>
                <a:chOff x="4789119" y="2167502"/>
                <a:chExt cx="3440580" cy="1044059"/>
              </a:xfrm>
            </p:grpSpPr>
            <p:sp>
              <p:nvSpPr>
                <p:cNvPr id="308" name="Google Shape;308;p51"/>
                <p:cNvSpPr/>
                <p:nvPr/>
              </p:nvSpPr>
              <p:spPr>
                <a:xfrm>
                  <a:off x="4789119" y="2167502"/>
                  <a:ext cx="3331500" cy="762900"/>
                </a:xfrm>
                <a:prstGeom prst="roundRect">
                  <a:avLst>
                    <a:gd fmla="val 16667" name="adj"/>
                  </a:avLst>
                </a:prstGeom>
                <a:solidFill>
                  <a:srgbClr val="4CBB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350" u="none" cap="none" strike="noStrike">
                    <a:solidFill>
                      <a:srgbClr val="FFFFFF"/>
                    </a:solidFill>
                    <a:latin typeface="Arial"/>
                    <a:ea typeface="Arial"/>
                    <a:cs typeface="Arial"/>
                    <a:sym typeface="Arial"/>
                  </a:endParaRPr>
                </a:p>
              </p:txBody>
            </p:sp>
            <p:sp>
              <p:nvSpPr>
                <p:cNvPr id="309" name="Google Shape;309;p51"/>
                <p:cNvSpPr txBox="1"/>
                <p:nvPr/>
              </p:nvSpPr>
              <p:spPr>
                <a:xfrm flipH="1">
                  <a:off x="5327198" y="2219762"/>
                  <a:ext cx="2902500" cy="9918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 sz="1200">
                      <a:solidFill>
                        <a:srgbClr val="FFFFFF"/>
                      </a:solidFill>
                    </a:rPr>
                    <a:t>University of Toronto</a:t>
                  </a:r>
                  <a:endParaRPr b="1" sz="1200">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en" sz="850" u="sng">
                      <a:solidFill>
                        <a:schemeClr val="hlink"/>
                      </a:solidFill>
                    </a:rPr>
                    <a:t>www.cs.toronto.edu/~kriz/cifar.html</a:t>
                  </a:r>
                  <a:endParaRPr sz="850" u="sng">
                    <a:solidFill>
                      <a:schemeClr val="hlink"/>
                    </a:solidFill>
                  </a:endParaRPr>
                </a:p>
                <a:p>
                  <a:pPr indent="0" lvl="0" marL="0" marR="0" rtl="0" algn="l">
                    <a:spcBef>
                      <a:spcPts val="0"/>
                    </a:spcBef>
                    <a:spcAft>
                      <a:spcPts val="0"/>
                    </a:spcAft>
                    <a:buNone/>
                  </a:pPr>
                  <a:r>
                    <a:t/>
                  </a:r>
                  <a:endParaRPr b="1" sz="1200">
                    <a:solidFill>
                      <a:srgbClr val="FFFFFF"/>
                    </a:solidFill>
                  </a:endParaRPr>
                </a:p>
                <a:p>
                  <a:pPr indent="0" lvl="0" marL="0" marR="0" rtl="0" algn="l">
                    <a:spcBef>
                      <a:spcPts val="0"/>
                    </a:spcBef>
                    <a:spcAft>
                      <a:spcPts val="0"/>
                    </a:spcAft>
                    <a:buNone/>
                  </a:pPr>
                  <a:r>
                    <a:t/>
                  </a:r>
                  <a:endParaRPr b="1" sz="1200">
                    <a:solidFill>
                      <a:srgbClr val="FFFFFF"/>
                    </a:solidFill>
                  </a:endParaRPr>
                </a:p>
              </p:txBody>
            </p:sp>
          </p:grpSp>
          <p:grpSp>
            <p:nvGrpSpPr>
              <p:cNvPr id="310" name="Google Shape;310;p51"/>
              <p:cNvGrpSpPr/>
              <p:nvPr/>
            </p:nvGrpSpPr>
            <p:grpSpPr>
              <a:xfrm>
                <a:off x="4789119" y="3200767"/>
                <a:ext cx="3279194" cy="574800"/>
                <a:chOff x="4789119" y="3200767"/>
                <a:chExt cx="3279194" cy="574800"/>
              </a:xfrm>
            </p:grpSpPr>
            <p:sp>
              <p:nvSpPr>
                <p:cNvPr id="311" name="Google Shape;311;p51"/>
                <p:cNvSpPr/>
                <p:nvPr/>
              </p:nvSpPr>
              <p:spPr>
                <a:xfrm>
                  <a:off x="4789119" y="3233848"/>
                  <a:ext cx="3270900" cy="540600"/>
                </a:xfrm>
                <a:prstGeom prst="roundRect">
                  <a:avLst>
                    <a:gd fmla="val 28590" name="adj"/>
                  </a:avLst>
                </a:prstGeom>
                <a:solidFill>
                  <a:srgbClr val="107B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350" u="none" cap="none" strike="noStrike">
                    <a:solidFill>
                      <a:srgbClr val="FFFFFF"/>
                    </a:solidFill>
                    <a:latin typeface="Arial"/>
                    <a:ea typeface="Arial"/>
                    <a:cs typeface="Arial"/>
                    <a:sym typeface="Arial"/>
                  </a:endParaRPr>
                </a:p>
              </p:txBody>
            </p:sp>
            <p:sp>
              <p:nvSpPr>
                <p:cNvPr id="312" name="Google Shape;312;p51"/>
                <p:cNvSpPr txBox="1"/>
                <p:nvPr/>
              </p:nvSpPr>
              <p:spPr>
                <a:xfrm flipH="1">
                  <a:off x="4968712" y="3200767"/>
                  <a:ext cx="3099600" cy="574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 sz="1200">
                      <a:solidFill>
                        <a:srgbClr val="FFFFFF"/>
                      </a:solidFill>
                    </a:rPr>
                    <a:t>60,000 Images                               Colored 32x32</a:t>
                  </a:r>
                  <a:endParaRPr b="1" i="0" sz="1200" u="none" cap="none" strike="noStrike">
                    <a:solidFill>
                      <a:srgbClr val="FFFFFF"/>
                    </a:solidFill>
                    <a:latin typeface="Arial"/>
                    <a:ea typeface="Arial"/>
                    <a:cs typeface="Arial"/>
                    <a:sym typeface="Arial"/>
                  </a:endParaRPr>
                </a:p>
              </p:txBody>
            </p:sp>
          </p:grpSp>
          <p:sp>
            <p:nvSpPr>
              <p:cNvPr id="313" name="Google Shape;313;p51"/>
              <p:cNvSpPr txBox="1"/>
              <p:nvPr/>
            </p:nvSpPr>
            <p:spPr>
              <a:xfrm>
                <a:off x="4962573" y="5765614"/>
                <a:ext cx="2198400" cy="3447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b="1" i="0" sz="1200" u="none" cap="none" strike="noStrike">
                  <a:solidFill>
                    <a:srgbClr val="FFFFFF"/>
                  </a:solidFill>
                  <a:latin typeface="Arial"/>
                  <a:ea typeface="Arial"/>
                  <a:cs typeface="Arial"/>
                  <a:sym typeface="Arial"/>
                </a:endParaRPr>
              </a:p>
            </p:txBody>
          </p:sp>
          <p:grpSp>
            <p:nvGrpSpPr>
              <p:cNvPr id="314" name="Google Shape;314;p51"/>
              <p:cNvGrpSpPr/>
              <p:nvPr/>
            </p:nvGrpSpPr>
            <p:grpSpPr>
              <a:xfrm>
                <a:off x="4789116" y="4077735"/>
                <a:ext cx="3331200" cy="762900"/>
                <a:chOff x="4789116" y="4077735"/>
                <a:chExt cx="3331200" cy="762900"/>
              </a:xfrm>
            </p:grpSpPr>
            <p:sp>
              <p:nvSpPr>
                <p:cNvPr id="315" name="Google Shape;315;p51"/>
                <p:cNvSpPr/>
                <p:nvPr/>
              </p:nvSpPr>
              <p:spPr>
                <a:xfrm>
                  <a:off x="4789116" y="4077735"/>
                  <a:ext cx="3331200" cy="762900"/>
                </a:xfrm>
                <a:prstGeom prst="roundRect">
                  <a:avLst>
                    <a:gd fmla="val 16667" name="adj"/>
                  </a:avLst>
                </a:prstGeom>
                <a:solidFill>
                  <a:srgbClr val="4CBB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350" u="none" cap="none" strike="noStrike">
                    <a:solidFill>
                      <a:srgbClr val="FFFFFF"/>
                    </a:solidFill>
                    <a:latin typeface="Arial"/>
                    <a:ea typeface="Arial"/>
                    <a:cs typeface="Arial"/>
                    <a:sym typeface="Arial"/>
                  </a:endParaRPr>
                </a:p>
              </p:txBody>
            </p:sp>
            <p:sp>
              <p:nvSpPr>
                <p:cNvPr id="316" name="Google Shape;316;p51"/>
                <p:cNvSpPr txBox="1"/>
                <p:nvPr/>
              </p:nvSpPr>
              <p:spPr>
                <a:xfrm>
                  <a:off x="5082828" y="4119115"/>
                  <a:ext cx="2502300" cy="5748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 sz="1200">
                      <a:solidFill>
                        <a:srgbClr val="FFFFFF"/>
                      </a:solidFill>
                    </a:rPr>
                    <a:t>         10 Output Labels</a:t>
                  </a:r>
                  <a:endParaRPr b="1" sz="1200">
                    <a:solidFill>
                      <a:srgbClr val="FFFFFF"/>
                    </a:solidFill>
                  </a:endParaRPr>
                </a:p>
                <a:p>
                  <a:pPr indent="0" lvl="0" marL="0" marR="0" rtl="0" algn="l">
                    <a:spcBef>
                      <a:spcPts val="0"/>
                    </a:spcBef>
                    <a:spcAft>
                      <a:spcPts val="0"/>
                    </a:spcAft>
                    <a:buNone/>
                  </a:pPr>
                  <a:r>
                    <a:rPr b="1" lang="en" sz="1200">
                      <a:solidFill>
                        <a:srgbClr val="FFFFFF"/>
                      </a:solidFill>
                    </a:rPr>
                    <a:t>      6,000 images/label</a:t>
                  </a:r>
                  <a:endParaRPr b="1" sz="1200">
                    <a:solidFill>
                      <a:srgbClr val="FFFFFF"/>
                    </a:solidFill>
                  </a:endParaRPr>
                </a:p>
              </p:txBody>
            </p:sp>
          </p:grpSp>
          <p:grpSp>
            <p:nvGrpSpPr>
              <p:cNvPr id="317" name="Google Shape;317;p51"/>
              <p:cNvGrpSpPr/>
              <p:nvPr/>
            </p:nvGrpSpPr>
            <p:grpSpPr>
              <a:xfrm>
                <a:off x="4789116" y="1174750"/>
                <a:ext cx="3504976" cy="668400"/>
                <a:chOff x="4789116" y="1174750"/>
                <a:chExt cx="3504976" cy="668400"/>
              </a:xfrm>
            </p:grpSpPr>
            <p:sp>
              <p:nvSpPr>
                <p:cNvPr id="318" name="Google Shape;318;p51"/>
                <p:cNvSpPr/>
                <p:nvPr/>
              </p:nvSpPr>
              <p:spPr>
                <a:xfrm>
                  <a:off x="4789116" y="1174750"/>
                  <a:ext cx="3331200" cy="668400"/>
                </a:xfrm>
                <a:prstGeom prst="roundRect">
                  <a:avLst>
                    <a:gd fmla="val 16667" name="adj"/>
                  </a:avLst>
                </a:prstGeom>
                <a:solidFill>
                  <a:srgbClr val="107B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350" u="none" cap="none" strike="noStrike">
                    <a:solidFill>
                      <a:srgbClr val="FFFFFF"/>
                    </a:solidFill>
                    <a:latin typeface="Arial"/>
                    <a:ea typeface="Arial"/>
                    <a:cs typeface="Arial"/>
                    <a:sym typeface="Arial"/>
                  </a:endParaRPr>
                </a:p>
              </p:txBody>
            </p:sp>
            <p:sp>
              <p:nvSpPr>
                <p:cNvPr id="319" name="Google Shape;319;p51"/>
                <p:cNvSpPr txBox="1"/>
                <p:nvPr/>
              </p:nvSpPr>
              <p:spPr>
                <a:xfrm flipH="1">
                  <a:off x="4962592" y="1264738"/>
                  <a:ext cx="3331500" cy="4980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 sz="1200">
                      <a:solidFill>
                        <a:schemeClr val="lt1"/>
                      </a:solidFill>
                    </a:rPr>
                    <a:t>               CIFAR-10             </a:t>
                  </a:r>
                  <a:r>
                    <a:rPr b="1" lang="en" sz="800">
                      <a:solidFill>
                        <a:schemeClr val="lt1"/>
                      </a:solidFill>
                    </a:rPr>
                    <a:t>Canadian Institute for Advanced Research</a:t>
                  </a:r>
                  <a:endParaRPr b="1" sz="800">
                    <a:solidFill>
                      <a:schemeClr val="lt1"/>
                    </a:solidFill>
                    <a:latin typeface="Calibri"/>
                    <a:ea typeface="Calibri"/>
                    <a:cs typeface="Calibri"/>
                    <a:sym typeface="Calibri"/>
                  </a:endParaRPr>
                </a:p>
              </p:txBody>
            </p:sp>
          </p:grpSp>
        </p:grpSp>
      </p:grpSp>
      <p:sp>
        <p:nvSpPr>
          <p:cNvPr id="320" name="Google Shape;320;p51"/>
          <p:cNvSpPr/>
          <p:nvPr/>
        </p:nvSpPr>
        <p:spPr>
          <a:xfrm>
            <a:off x="426084" y="127065"/>
            <a:ext cx="8321813"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800">
              <a:solidFill>
                <a:srgbClr val="262626"/>
              </a:solidFill>
              <a:latin typeface="Calibri"/>
              <a:ea typeface="Calibri"/>
              <a:cs typeface="Calibri"/>
              <a:sym typeface="Calibri"/>
            </a:endParaRPr>
          </a:p>
        </p:txBody>
      </p:sp>
      <p:pic>
        <p:nvPicPr>
          <p:cNvPr id="321" name="Google Shape;321;p51"/>
          <p:cNvPicPr preferRelativeResize="0"/>
          <p:nvPr/>
        </p:nvPicPr>
        <p:blipFill>
          <a:blip r:embed="rId3">
            <a:alphaModFix/>
          </a:blip>
          <a:stretch>
            <a:fillRect/>
          </a:stretch>
        </p:blipFill>
        <p:spPr>
          <a:xfrm>
            <a:off x="7422446" y="764625"/>
            <a:ext cx="1504029" cy="733350"/>
          </a:xfrm>
          <a:prstGeom prst="rect">
            <a:avLst/>
          </a:prstGeom>
          <a:noFill/>
          <a:ln>
            <a:noFill/>
          </a:ln>
        </p:spPr>
      </p:pic>
      <p:pic>
        <p:nvPicPr>
          <p:cNvPr id="322" name="Google Shape;322;p51"/>
          <p:cNvPicPr preferRelativeResize="0"/>
          <p:nvPr/>
        </p:nvPicPr>
        <p:blipFill>
          <a:blip r:embed="rId4">
            <a:alphaModFix/>
          </a:blip>
          <a:stretch>
            <a:fillRect/>
          </a:stretch>
        </p:blipFill>
        <p:spPr>
          <a:xfrm>
            <a:off x="7422446" y="1838400"/>
            <a:ext cx="1504030" cy="733350"/>
          </a:xfrm>
          <a:prstGeom prst="rect">
            <a:avLst/>
          </a:prstGeom>
          <a:noFill/>
          <a:ln>
            <a:noFill/>
          </a:ln>
        </p:spPr>
      </p:pic>
      <p:pic>
        <p:nvPicPr>
          <p:cNvPr id="323" name="Google Shape;323;p51"/>
          <p:cNvPicPr preferRelativeResize="0"/>
          <p:nvPr/>
        </p:nvPicPr>
        <p:blipFill>
          <a:blip r:embed="rId5">
            <a:alphaModFix/>
          </a:blip>
          <a:stretch>
            <a:fillRect/>
          </a:stretch>
        </p:blipFill>
        <p:spPr>
          <a:xfrm>
            <a:off x="7422450" y="2912175"/>
            <a:ext cx="1504025" cy="733350"/>
          </a:xfrm>
          <a:prstGeom prst="rect">
            <a:avLst/>
          </a:prstGeom>
          <a:noFill/>
          <a:ln>
            <a:noFill/>
          </a:ln>
        </p:spPr>
      </p:pic>
      <p:pic>
        <p:nvPicPr>
          <p:cNvPr id="324" name="Google Shape;324;p51"/>
          <p:cNvPicPr preferRelativeResize="0"/>
          <p:nvPr/>
        </p:nvPicPr>
        <p:blipFill>
          <a:blip r:embed="rId6">
            <a:alphaModFix/>
          </a:blip>
          <a:stretch>
            <a:fillRect/>
          </a:stretch>
        </p:blipFill>
        <p:spPr>
          <a:xfrm>
            <a:off x="7422450" y="3985950"/>
            <a:ext cx="1504025" cy="733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328" name="Shape 328"/>
        <p:cNvGrpSpPr/>
        <p:nvPr/>
      </p:nvGrpSpPr>
      <p:grpSpPr>
        <a:xfrm>
          <a:off x="0" y="0"/>
          <a:ext cx="0" cy="0"/>
          <a:chOff x="0" y="0"/>
          <a:chExt cx="0" cy="0"/>
        </a:xfrm>
      </p:grpSpPr>
      <p:pic>
        <p:nvPicPr>
          <p:cNvPr id="329" name="Google Shape;329;p52"/>
          <p:cNvPicPr preferRelativeResize="0"/>
          <p:nvPr/>
        </p:nvPicPr>
        <p:blipFill>
          <a:blip r:embed="rId3">
            <a:alphaModFix/>
          </a:blip>
          <a:stretch>
            <a:fillRect/>
          </a:stretch>
        </p:blipFill>
        <p:spPr>
          <a:xfrm>
            <a:off x="2464000" y="3608101"/>
            <a:ext cx="1943025" cy="1190125"/>
          </a:xfrm>
          <a:prstGeom prst="rect">
            <a:avLst/>
          </a:prstGeom>
          <a:noFill/>
          <a:ln>
            <a:noFill/>
          </a:ln>
        </p:spPr>
      </p:pic>
      <p:pic>
        <p:nvPicPr>
          <p:cNvPr id="330" name="Google Shape;330;p52"/>
          <p:cNvPicPr preferRelativeResize="0"/>
          <p:nvPr/>
        </p:nvPicPr>
        <p:blipFill>
          <a:blip r:embed="rId4">
            <a:alphaModFix/>
          </a:blip>
          <a:stretch>
            <a:fillRect/>
          </a:stretch>
        </p:blipFill>
        <p:spPr>
          <a:xfrm>
            <a:off x="1092125" y="509650"/>
            <a:ext cx="1943024" cy="1159325"/>
          </a:xfrm>
          <a:prstGeom prst="rect">
            <a:avLst/>
          </a:prstGeom>
          <a:noFill/>
          <a:ln>
            <a:noFill/>
          </a:ln>
        </p:spPr>
      </p:pic>
      <p:pic>
        <p:nvPicPr>
          <p:cNvPr id="331" name="Google Shape;331;p52"/>
          <p:cNvPicPr preferRelativeResize="0"/>
          <p:nvPr/>
        </p:nvPicPr>
        <p:blipFill>
          <a:blip r:embed="rId5">
            <a:alphaModFix/>
          </a:blip>
          <a:stretch>
            <a:fillRect/>
          </a:stretch>
        </p:blipFill>
        <p:spPr>
          <a:xfrm>
            <a:off x="4809850" y="3592174"/>
            <a:ext cx="1839900" cy="1190125"/>
          </a:xfrm>
          <a:prstGeom prst="rect">
            <a:avLst/>
          </a:prstGeom>
          <a:noFill/>
          <a:ln>
            <a:noFill/>
          </a:ln>
        </p:spPr>
      </p:pic>
      <p:pic>
        <p:nvPicPr>
          <p:cNvPr id="332" name="Google Shape;332;p52"/>
          <p:cNvPicPr preferRelativeResize="0"/>
          <p:nvPr/>
        </p:nvPicPr>
        <p:blipFill>
          <a:blip r:embed="rId6">
            <a:alphaModFix/>
          </a:blip>
          <a:stretch>
            <a:fillRect/>
          </a:stretch>
        </p:blipFill>
        <p:spPr>
          <a:xfrm>
            <a:off x="6950050" y="3608100"/>
            <a:ext cx="1839925" cy="1190125"/>
          </a:xfrm>
          <a:prstGeom prst="rect">
            <a:avLst/>
          </a:prstGeom>
          <a:noFill/>
          <a:ln>
            <a:noFill/>
          </a:ln>
        </p:spPr>
      </p:pic>
      <p:pic>
        <p:nvPicPr>
          <p:cNvPr id="333" name="Google Shape;333;p52"/>
          <p:cNvPicPr preferRelativeResize="0"/>
          <p:nvPr/>
        </p:nvPicPr>
        <p:blipFill>
          <a:blip r:embed="rId7">
            <a:alphaModFix/>
          </a:blip>
          <a:stretch>
            <a:fillRect/>
          </a:stretch>
        </p:blipFill>
        <p:spPr>
          <a:xfrm>
            <a:off x="5930600" y="2050913"/>
            <a:ext cx="1840526" cy="1159325"/>
          </a:xfrm>
          <a:prstGeom prst="rect">
            <a:avLst/>
          </a:prstGeom>
          <a:noFill/>
          <a:ln>
            <a:noFill/>
          </a:ln>
        </p:spPr>
      </p:pic>
      <p:pic>
        <p:nvPicPr>
          <p:cNvPr id="334" name="Google Shape;334;p52"/>
          <p:cNvPicPr preferRelativeResize="0"/>
          <p:nvPr/>
        </p:nvPicPr>
        <p:blipFill>
          <a:blip r:embed="rId8">
            <a:alphaModFix/>
          </a:blip>
          <a:stretch>
            <a:fillRect/>
          </a:stretch>
        </p:blipFill>
        <p:spPr>
          <a:xfrm>
            <a:off x="3272500" y="509650"/>
            <a:ext cx="1943025" cy="1159325"/>
          </a:xfrm>
          <a:prstGeom prst="rect">
            <a:avLst/>
          </a:prstGeom>
          <a:noFill/>
          <a:ln>
            <a:noFill/>
          </a:ln>
        </p:spPr>
      </p:pic>
      <p:pic>
        <p:nvPicPr>
          <p:cNvPr id="335" name="Google Shape;335;p52"/>
          <p:cNvPicPr preferRelativeResize="0"/>
          <p:nvPr/>
        </p:nvPicPr>
        <p:blipFill>
          <a:blip r:embed="rId9">
            <a:alphaModFix/>
          </a:blip>
          <a:stretch>
            <a:fillRect/>
          </a:stretch>
        </p:blipFill>
        <p:spPr>
          <a:xfrm>
            <a:off x="3180175" y="2081663"/>
            <a:ext cx="2277550" cy="1097825"/>
          </a:xfrm>
          <a:prstGeom prst="rect">
            <a:avLst/>
          </a:prstGeom>
          <a:noFill/>
          <a:ln>
            <a:noFill/>
          </a:ln>
        </p:spPr>
      </p:pic>
      <p:pic>
        <p:nvPicPr>
          <p:cNvPr id="336" name="Google Shape;336;p52"/>
          <p:cNvPicPr preferRelativeResize="0"/>
          <p:nvPr/>
        </p:nvPicPr>
        <p:blipFill>
          <a:blip r:embed="rId10">
            <a:alphaModFix/>
          </a:blip>
          <a:stretch>
            <a:fillRect/>
          </a:stretch>
        </p:blipFill>
        <p:spPr>
          <a:xfrm>
            <a:off x="764275" y="2074288"/>
            <a:ext cx="1943025" cy="1159325"/>
          </a:xfrm>
          <a:prstGeom prst="rect">
            <a:avLst/>
          </a:prstGeom>
          <a:noFill/>
          <a:ln>
            <a:noFill/>
          </a:ln>
        </p:spPr>
      </p:pic>
      <p:pic>
        <p:nvPicPr>
          <p:cNvPr id="337" name="Google Shape;337;p52"/>
          <p:cNvPicPr preferRelativeResize="0"/>
          <p:nvPr/>
        </p:nvPicPr>
        <p:blipFill>
          <a:blip r:embed="rId11">
            <a:alphaModFix/>
          </a:blip>
          <a:stretch>
            <a:fillRect/>
          </a:stretch>
        </p:blipFill>
        <p:spPr>
          <a:xfrm>
            <a:off x="317800" y="3638925"/>
            <a:ext cx="1943025" cy="1159300"/>
          </a:xfrm>
          <a:prstGeom prst="rect">
            <a:avLst/>
          </a:prstGeom>
          <a:noFill/>
          <a:ln>
            <a:noFill/>
          </a:ln>
        </p:spPr>
      </p:pic>
      <p:pic>
        <p:nvPicPr>
          <p:cNvPr id="338" name="Google Shape;338;p52"/>
          <p:cNvPicPr preferRelativeResize="0"/>
          <p:nvPr/>
        </p:nvPicPr>
        <p:blipFill>
          <a:blip r:embed="rId12">
            <a:alphaModFix/>
          </a:blip>
          <a:stretch>
            <a:fillRect/>
          </a:stretch>
        </p:blipFill>
        <p:spPr>
          <a:xfrm>
            <a:off x="5491975" y="509650"/>
            <a:ext cx="1943025" cy="1159325"/>
          </a:xfrm>
          <a:prstGeom prst="rect">
            <a:avLst/>
          </a:prstGeom>
          <a:noFill/>
          <a:ln>
            <a:noFill/>
          </a:ln>
        </p:spPr>
      </p:pic>
      <p:sp>
        <p:nvSpPr>
          <p:cNvPr id="339" name="Google Shape;339;p52"/>
          <p:cNvSpPr txBox="1"/>
          <p:nvPr/>
        </p:nvSpPr>
        <p:spPr>
          <a:xfrm>
            <a:off x="1597888" y="1668975"/>
            <a:ext cx="9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  “Car”</a:t>
            </a:r>
            <a:endParaRPr>
              <a:solidFill>
                <a:schemeClr val="lt1"/>
              </a:solidFill>
            </a:endParaRPr>
          </a:p>
        </p:txBody>
      </p:sp>
      <p:sp>
        <p:nvSpPr>
          <p:cNvPr id="340" name="Google Shape;340;p52"/>
          <p:cNvSpPr txBox="1"/>
          <p:nvPr/>
        </p:nvSpPr>
        <p:spPr>
          <a:xfrm>
            <a:off x="3846425" y="1668975"/>
            <a:ext cx="113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“Truck”</a:t>
            </a:r>
            <a:endParaRPr>
              <a:solidFill>
                <a:schemeClr val="lt1"/>
              </a:solidFill>
            </a:endParaRPr>
          </a:p>
        </p:txBody>
      </p:sp>
      <p:sp>
        <p:nvSpPr>
          <p:cNvPr id="341" name="Google Shape;341;p52"/>
          <p:cNvSpPr txBox="1"/>
          <p:nvPr/>
        </p:nvSpPr>
        <p:spPr>
          <a:xfrm>
            <a:off x="5491966" y="1668975"/>
            <a:ext cx="208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             “Dog”</a:t>
            </a:r>
            <a:endParaRPr>
              <a:solidFill>
                <a:schemeClr val="lt1"/>
              </a:solidFill>
            </a:endParaRPr>
          </a:p>
        </p:txBody>
      </p:sp>
      <p:sp>
        <p:nvSpPr>
          <p:cNvPr id="342" name="Google Shape;342;p52"/>
          <p:cNvSpPr txBox="1"/>
          <p:nvPr/>
        </p:nvSpPr>
        <p:spPr>
          <a:xfrm>
            <a:off x="1168638" y="3238725"/>
            <a:ext cx="113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  “Cat”</a:t>
            </a:r>
            <a:endParaRPr>
              <a:solidFill>
                <a:schemeClr val="lt1"/>
              </a:solidFill>
            </a:endParaRPr>
          </a:p>
        </p:txBody>
      </p:sp>
      <p:sp>
        <p:nvSpPr>
          <p:cNvPr id="343" name="Google Shape;343;p52"/>
          <p:cNvSpPr txBox="1"/>
          <p:nvPr/>
        </p:nvSpPr>
        <p:spPr>
          <a:xfrm>
            <a:off x="3803913" y="3179475"/>
            <a:ext cx="8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“Horse”</a:t>
            </a:r>
            <a:endParaRPr>
              <a:solidFill>
                <a:schemeClr val="lt1"/>
              </a:solidFill>
            </a:endParaRPr>
          </a:p>
        </p:txBody>
      </p:sp>
      <p:sp>
        <p:nvSpPr>
          <p:cNvPr id="344" name="Google Shape;344;p52"/>
          <p:cNvSpPr txBox="1"/>
          <p:nvPr/>
        </p:nvSpPr>
        <p:spPr>
          <a:xfrm>
            <a:off x="6324863" y="3179475"/>
            <a:ext cx="8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  “Deer</a:t>
            </a:r>
            <a:r>
              <a:rPr lang="en">
                <a:solidFill>
                  <a:schemeClr val="lt1"/>
                </a:solidFill>
              </a:rPr>
              <a:t>”</a:t>
            </a:r>
            <a:endParaRPr>
              <a:solidFill>
                <a:schemeClr val="lt1"/>
              </a:solidFill>
            </a:endParaRPr>
          </a:p>
        </p:txBody>
      </p:sp>
      <p:sp>
        <p:nvSpPr>
          <p:cNvPr id="345" name="Google Shape;345;p52"/>
          <p:cNvSpPr txBox="1"/>
          <p:nvPr/>
        </p:nvSpPr>
        <p:spPr>
          <a:xfrm>
            <a:off x="764263" y="4782300"/>
            <a:ext cx="8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“Ship”</a:t>
            </a:r>
            <a:endParaRPr>
              <a:solidFill>
                <a:schemeClr val="lt1"/>
              </a:solidFill>
            </a:endParaRPr>
          </a:p>
        </p:txBody>
      </p:sp>
      <p:sp>
        <p:nvSpPr>
          <p:cNvPr id="346" name="Google Shape;346;p52"/>
          <p:cNvSpPr txBox="1"/>
          <p:nvPr/>
        </p:nvSpPr>
        <p:spPr>
          <a:xfrm>
            <a:off x="2995425" y="4782300"/>
            <a:ext cx="10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“Airplane”</a:t>
            </a:r>
            <a:endParaRPr>
              <a:solidFill>
                <a:schemeClr val="lt1"/>
              </a:solidFill>
            </a:endParaRPr>
          </a:p>
        </p:txBody>
      </p:sp>
      <p:sp>
        <p:nvSpPr>
          <p:cNvPr id="347" name="Google Shape;347;p52"/>
          <p:cNvSpPr txBox="1"/>
          <p:nvPr/>
        </p:nvSpPr>
        <p:spPr>
          <a:xfrm>
            <a:off x="5335913" y="4782300"/>
            <a:ext cx="8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“Bird”</a:t>
            </a:r>
            <a:endParaRPr>
              <a:solidFill>
                <a:schemeClr val="lt1"/>
              </a:solidFill>
            </a:endParaRPr>
          </a:p>
        </p:txBody>
      </p:sp>
      <p:sp>
        <p:nvSpPr>
          <p:cNvPr id="348" name="Google Shape;348;p52"/>
          <p:cNvSpPr txBox="1"/>
          <p:nvPr/>
        </p:nvSpPr>
        <p:spPr>
          <a:xfrm>
            <a:off x="7355788" y="4782300"/>
            <a:ext cx="8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   </a:t>
            </a:r>
            <a:r>
              <a:rPr lang="en">
                <a:solidFill>
                  <a:schemeClr val="lt1"/>
                </a:solidFill>
              </a:rPr>
              <a:t>“Frog”</a:t>
            </a:r>
            <a:endParaRPr>
              <a:solidFill>
                <a:schemeClr val="lt1"/>
              </a:solidFill>
            </a:endParaRPr>
          </a:p>
        </p:txBody>
      </p:sp>
      <p:sp>
        <p:nvSpPr>
          <p:cNvPr id="349" name="Google Shape;349;p52"/>
          <p:cNvSpPr txBox="1"/>
          <p:nvPr/>
        </p:nvSpPr>
        <p:spPr>
          <a:xfrm>
            <a:off x="1719475" y="32475"/>
            <a:ext cx="4383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lt1"/>
                </a:solidFill>
                <a:latin typeface="Times New Roman"/>
                <a:ea typeface="Times New Roman"/>
                <a:cs typeface="Times New Roman"/>
                <a:sym typeface="Times New Roman"/>
              </a:rPr>
              <a:t>                                </a:t>
            </a:r>
            <a:r>
              <a:rPr b="1" lang="en" sz="1700">
                <a:solidFill>
                  <a:schemeClr val="lt1"/>
                </a:solidFill>
                <a:latin typeface="Times New Roman"/>
                <a:ea typeface="Times New Roman"/>
                <a:cs typeface="Times New Roman"/>
                <a:sym typeface="Times New Roman"/>
              </a:rPr>
              <a:t>OUTPUT LABELS</a:t>
            </a:r>
            <a:endParaRPr b="1" sz="1700">
              <a:solidFill>
                <a:schemeClr val="l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353" name="Shape 353"/>
        <p:cNvGrpSpPr/>
        <p:nvPr/>
      </p:nvGrpSpPr>
      <p:grpSpPr>
        <a:xfrm>
          <a:off x="0" y="0"/>
          <a:ext cx="0" cy="0"/>
          <a:chOff x="0" y="0"/>
          <a:chExt cx="0" cy="0"/>
        </a:xfrm>
      </p:grpSpPr>
      <p:sp>
        <p:nvSpPr>
          <p:cNvPr id="354" name="Google Shape;354;p53"/>
          <p:cNvSpPr/>
          <p:nvPr/>
        </p:nvSpPr>
        <p:spPr>
          <a:xfrm rot="5400000">
            <a:off x="4347775" y="-4088754"/>
            <a:ext cx="448500" cy="8823900"/>
          </a:xfrm>
          <a:prstGeom prst="roundRect">
            <a:avLst>
              <a:gd fmla="val 50000" name="adj"/>
            </a:avLst>
          </a:prstGeom>
          <a:noFill/>
          <a:ln cap="flat" cmpd="sng" w="15875">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a:solidFill>
                  <a:srgbClr val="FFFFFF"/>
                </a:solidFill>
                <a:latin typeface="Calibri"/>
                <a:ea typeface="Calibri"/>
                <a:cs typeface="Calibri"/>
                <a:sym typeface="Calibri"/>
              </a:rPr>
              <a:t>mm</a:t>
            </a:r>
            <a:endParaRPr b="0" i="0" sz="1400" u="none" cap="none" strike="noStrike">
              <a:solidFill>
                <a:srgbClr val="FFFFFF"/>
              </a:solidFill>
              <a:latin typeface="Calibri"/>
              <a:ea typeface="Calibri"/>
              <a:cs typeface="Calibri"/>
              <a:sym typeface="Calibri"/>
            </a:endParaRPr>
          </a:p>
        </p:txBody>
      </p:sp>
      <p:grpSp>
        <p:nvGrpSpPr>
          <p:cNvPr id="355" name="Google Shape;355;p53"/>
          <p:cNvGrpSpPr/>
          <p:nvPr/>
        </p:nvGrpSpPr>
        <p:grpSpPr>
          <a:xfrm>
            <a:off x="287147" y="1188408"/>
            <a:ext cx="8569723" cy="3228680"/>
            <a:chOff x="788013" y="1113503"/>
            <a:chExt cx="10552546" cy="4705159"/>
          </a:xfrm>
        </p:grpSpPr>
        <p:sp>
          <p:nvSpPr>
            <p:cNvPr id="356" name="Google Shape;356;p53"/>
            <p:cNvSpPr/>
            <p:nvPr/>
          </p:nvSpPr>
          <p:spPr>
            <a:xfrm>
              <a:off x="794359" y="1118601"/>
              <a:ext cx="10546200" cy="1566600"/>
            </a:xfrm>
            <a:prstGeom prst="rect">
              <a:avLst/>
            </a:prstGeom>
            <a:noFill/>
            <a:ln cap="flat" cmpd="sng" w="12700">
              <a:solidFill>
                <a:srgbClr val="E8B01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57" name="Google Shape;357;p53"/>
            <p:cNvSpPr/>
            <p:nvPr/>
          </p:nvSpPr>
          <p:spPr>
            <a:xfrm>
              <a:off x="794359" y="2686790"/>
              <a:ext cx="10546200" cy="1561200"/>
            </a:xfrm>
            <a:prstGeom prst="rect">
              <a:avLst/>
            </a:prstGeom>
            <a:noFill/>
            <a:ln cap="flat" cmpd="sng" w="12700">
              <a:solidFill>
                <a:srgbClr val="EF632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58" name="Google Shape;358;p53"/>
            <p:cNvSpPr/>
            <p:nvPr/>
          </p:nvSpPr>
          <p:spPr>
            <a:xfrm>
              <a:off x="794359" y="4248915"/>
              <a:ext cx="10546200" cy="1566600"/>
            </a:xfrm>
            <a:prstGeom prst="rect">
              <a:avLst/>
            </a:prstGeom>
            <a:noFill/>
            <a:ln cap="flat" cmpd="sng" w="12700">
              <a:solidFill>
                <a:srgbClr val="D72A2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359" name="Google Shape;359;p53"/>
            <p:cNvGrpSpPr/>
            <p:nvPr/>
          </p:nvGrpSpPr>
          <p:grpSpPr>
            <a:xfrm>
              <a:off x="788013" y="1113503"/>
              <a:ext cx="762176" cy="4705159"/>
              <a:chOff x="1169950" y="1002708"/>
              <a:chExt cx="684972" cy="4228561"/>
            </a:xfrm>
          </p:grpSpPr>
          <p:grpSp>
            <p:nvGrpSpPr>
              <p:cNvPr id="360" name="Google Shape;360;p53"/>
              <p:cNvGrpSpPr/>
              <p:nvPr/>
            </p:nvGrpSpPr>
            <p:grpSpPr>
              <a:xfrm>
                <a:off x="1169950" y="1002708"/>
                <a:ext cx="682172" cy="1419651"/>
                <a:chOff x="1169950" y="1002708"/>
                <a:chExt cx="682172" cy="1419651"/>
              </a:xfrm>
            </p:grpSpPr>
            <p:sp>
              <p:nvSpPr>
                <p:cNvPr id="361" name="Google Shape;361;p53"/>
                <p:cNvSpPr/>
                <p:nvPr/>
              </p:nvSpPr>
              <p:spPr>
                <a:xfrm>
                  <a:off x="1169950" y="1002708"/>
                  <a:ext cx="682172" cy="1419651"/>
                </a:xfrm>
                <a:prstGeom prst="rect">
                  <a:avLst/>
                </a:prstGeom>
                <a:solidFill>
                  <a:srgbClr val="F4B10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62" name="Google Shape;362;p53"/>
                <p:cNvSpPr txBox="1"/>
                <p:nvPr/>
              </p:nvSpPr>
              <p:spPr>
                <a:xfrm rot="-5400000">
                  <a:off x="867654" y="1531895"/>
                  <a:ext cx="1267200" cy="3747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 sz="1600">
                      <a:solidFill>
                        <a:srgbClr val="FFFFFF"/>
                      </a:solidFill>
                    </a:rPr>
                    <a:t>Model 1</a:t>
                  </a:r>
                  <a:endParaRPr/>
                </a:p>
              </p:txBody>
            </p:sp>
          </p:grpSp>
          <p:grpSp>
            <p:nvGrpSpPr>
              <p:cNvPr id="363" name="Google Shape;363;p53"/>
              <p:cNvGrpSpPr/>
              <p:nvPr/>
            </p:nvGrpSpPr>
            <p:grpSpPr>
              <a:xfrm>
                <a:off x="1169950" y="2416639"/>
                <a:ext cx="682172" cy="1403201"/>
                <a:chOff x="1169950" y="1016001"/>
                <a:chExt cx="682172" cy="1403201"/>
              </a:xfrm>
            </p:grpSpPr>
            <p:sp>
              <p:nvSpPr>
                <p:cNvPr id="364" name="Google Shape;364;p53"/>
                <p:cNvSpPr/>
                <p:nvPr/>
              </p:nvSpPr>
              <p:spPr>
                <a:xfrm>
                  <a:off x="1169950" y="1016001"/>
                  <a:ext cx="682172" cy="1403201"/>
                </a:xfrm>
                <a:prstGeom prst="rect">
                  <a:avLst/>
                </a:prstGeom>
                <a:solidFill>
                  <a:srgbClr val="EF63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65" name="Google Shape;365;p53"/>
                <p:cNvSpPr txBox="1"/>
                <p:nvPr/>
              </p:nvSpPr>
              <p:spPr>
                <a:xfrm rot="-5400000">
                  <a:off x="867654" y="1531895"/>
                  <a:ext cx="1267200" cy="3747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 sz="1600">
                      <a:solidFill>
                        <a:srgbClr val="FFFFFF"/>
                      </a:solidFill>
                    </a:rPr>
                    <a:t>Model 2</a:t>
                  </a:r>
                  <a:endParaRPr/>
                </a:p>
              </p:txBody>
            </p:sp>
          </p:grpSp>
          <p:grpSp>
            <p:nvGrpSpPr>
              <p:cNvPr id="366" name="Google Shape;366;p53"/>
              <p:cNvGrpSpPr/>
              <p:nvPr/>
            </p:nvGrpSpPr>
            <p:grpSpPr>
              <a:xfrm>
                <a:off x="1170873" y="3820322"/>
                <a:ext cx="684049" cy="1410947"/>
                <a:chOff x="1177122" y="1016000"/>
                <a:chExt cx="684049" cy="1410947"/>
              </a:xfrm>
            </p:grpSpPr>
            <p:sp>
              <p:nvSpPr>
                <p:cNvPr id="367" name="Google Shape;367;p53"/>
                <p:cNvSpPr/>
                <p:nvPr/>
              </p:nvSpPr>
              <p:spPr>
                <a:xfrm>
                  <a:off x="1177122" y="1016000"/>
                  <a:ext cx="684049" cy="1410947"/>
                </a:xfrm>
                <a:prstGeom prst="rect">
                  <a:avLst/>
                </a:prstGeom>
                <a:solidFill>
                  <a:srgbClr val="D72A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68" name="Google Shape;368;p53"/>
                <p:cNvSpPr txBox="1"/>
                <p:nvPr/>
              </p:nvSpPr>
              <p:spPr>
                <a:xfrm rot="-5400000">
                  <a:off x="870056" y="1531894"/>
                  <a:ext cx="1267200" cy="3747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 sz="1600">
                      <a:solidFill>
                        <a:srgbClr val="FFFFFF"/>
                      </a:solidFill>
                    </a:rPr>
                    <a:t>Model 3</a:t>
                  </a:r>
                  <a:endParaRPr/>
                </a:p>
              </p:txBody>
            </p:sp>
          </p:grpSp>
        </p:grpSp>
        <p:grpSp>
          <p:nvGrpSpPr>
            <p:cNvPr id="369" name="Google Shape;369;p53"/>
            <p:cNvGrpSpPr/>
            <p:nvPr/>
          </p:nvGrpSpPr>
          <p:grpSpPr>
            <a:xfrm>
              <a:off x="1779197" y="1317427"/>
              <a:ext cx="8749978" cy="4315628"/>
              <a:chOff x="1779197" y="1317427"/>
              <a:chExt cx="8749978" cy="4315628"/>
            </a:xfrm>
          </p:grpSpPr>
          <p:grpSp>
            <p:nvGrpSpPr>
              <p:cNvPr id="370" name="Google Shape;370;p53"/>
              <p:cNvGrpSpPr/>
              <p:nvPr/>
            </p:nvGrpSpPr>
            <p:grpSpPr>
              <a:xfrm>
                <a:off x="3547396" y="1909559"/>
                <a:ext cx="5777223" cy="1565790"/>
                <a:chOff x="3547396" y="1909559"/>
                <a:chExt cx="5777223" cy="1565790"/>
              </a:xfrm>
            </p:grpSpPr>
            <p:cxnSp>
              <p:nvCxnSpPr>
                <p:cNvPr id="371" name="Google Shape;371;p53"/>
                <p:cNvCxnSpPr/>
                <p:nvPr/>
              </p:nvCxnSpPr>
              <p:spPr>
                <a:xfrm>
                  <a:off x="3547396" y="1909559"/>
                  <a:ext cx="482481" cy="0"/>
                </a:xfrm>
                <a:prstGeom prst="straightConnector1">
                  <a:avLst/>
                </a:prstGeom>
                <a:noFill/>
                <a:ln cap="flat" cmpd="sng" w="12700">
                  <a:solidFill>
                    <a:srgbClr val="262626"/>
                  </a:solidFill>
                  <a:prstDash val="solid"/>
                  <a:miter lim="800000"/>
                  <a:headEnd len="sm" w="sm" type="none"/>
                  <a:tailEnd len="med" w="med" type="triangle"/>
                </a:ln>
              </p:spPr>
            </p:cxnSp>
            <p:cxnSp>
              <p:nvCxnSpPr>
                <p:cNvPr id="372" name="Google Shape;372;p53"/>
                <p:cNvCxnSpPr/>
                <p:nvPr/>
              </p:nvCxnSpPr>
              <p:spPr>
                <a:xfrm>
                  <a:off x="3547396" y="3475172"/>
                  <a:ext cx="482481" cy="0"/>
                </a:xfrm>
                <a:prstGeom prst="straightConnector1">
                  <a:avLst/>
                </a:prstGeom>
                <a:noFill/>
                <a:ln cap="flat" cmpd="sng" w="12700">
                  <a:solidFill>
                    <a:srgbClr val="262626"/>
                  </a:solidFill>
                  <a:prstDash val="solid"/>
                  <a:miter lim="800000"/>
                  <a:headEnd len="sm" w="sm" type="none"/>
                  <a:tailEnd len="med" w="med" type="triangle"/>
                </a:ln>
              </p:spPr>
            </p:cxnSp>
            <p:cxnSp>
              <p:nvCxnSpPr>
                <p:cNvPr id="373" name="Google Shape;373;p53"/>
                <p:cNvCxnSpPr/>
                <p:nvPr/>
              </p:nvCxnSpPr>
              <p:spPr>
                <a:xfrm>
                  <a:off x="5889133" y="3475172"/>
                  <a:ext cx="482400" cy="0"/>
                </a:xfrm>
                <a:prstGeom prst="straightConnector1">
                  <a:avLst/>
                </a:prstGeom>
                <a:noFill/>
                <a:ln cap="flat" cmpd="sng" w="12700">
                  <a:solidFill>
                    <a:srgbClr val="262626"/>
                  </a:solidFill>
                  <a:prstDash val="solid"/>
                  <a:miter lim="800000"/>
                  <a:headEnd len="sm" w="sm" type="none"/>
                  <a:tailEnd len="med" w="med" type="triangle"/>
                </a:ln>
              </p:spPr>
            </p:cxnSp>
            <p:cxnSp>
              <p:nvCxnSpPr>
                <p:cNvPr id="374" name="Google Shape;374;p53"/>
                <p:cNvCxnSpPr>
                  <a:endCxn id="375" idx="2"/>
                </p:cNvCxnSpPr>
                <p:nvPr/>
              </p:nvCxnSpPr>
              <p:spPr>
                <a:xfrm flipH="1" rot="10800000">
                  <a:off x="8192419" y="3466049"/>
                  <a:ext cx="1132200" cy="9300"/>
                </a:xfrm>
                <a:prstGeom prst="straightConnector1">
                  <a:avLst/>
                </a:prstGeom>
                <a:noFill/>
                <a:ln cap="flat" cmpd="sng" w="12700">
                  <a:solidFill>
                    <a:srgbClr val="262626"/>
                  </a:solidFill>
                  <a:prstDash val="solid"/>
                  <a:miter lim="800000"/>
                  <a:headEnd len="sm" w="sm" type="none"/>
                  <a:tailEnd len="med" w="med" type="triangle"/>
                </a:ln>
              </p:spPr>
            </p:cxnSp>
            <p:cxnSp>
              <p:nvCxnSpPr>
                <p:cNvPr id="376" name="Google Shape;376;p53"/>
                <p:cNvCxnSpPr/>
                <p:nvPr/>
              </p:nvCxnSpPr>
              <p:spPr>
                <a:xfrm>
                  <a:off x="5026780" y="2488007"/>
                  <a:ext cx="0" cy="347900"/>
                </a:xfrm>
                <a:prstGeom prst="straightConnector1">
                  <a:avLst/>
                </a:prstGeom>
                <a:noFill/>
                <a:ln cap="flat" cmpd="sng" w="12700">
                  <a:solidFill>
                    <a:srgbClr val="262626"/>
                  </a:solidFill>
                  <a:prstDash val="solid"/>
                  <a:miter lim="800000"/>
                  <a:headEnd len="sm" w="sm" type="none"/>
                  <a:tailEnd len="med" w="med" type="triangle"/>
                </a:ln>
              </p:spPr>
            </p:cxnSp>
          </p:grpSp>
          <p:grpSp>
            <p:nvGrpSpPr>
              <p:cNvPr id="377" name="Google Shape;377;p53"/>
              <p:cNvGrpSpPr/>
              <p:nvPr/>
            </p:nvGrpSpPr>
            <p:grpSpPr>
              <a:xfrm>
                <a:off x="1779197" y="1317427"/>
                <a:ext cx="8749978" cy="4315628"/>
                <a:chOff x="1779197" y="1317427"/>
                <a:chExt cx="8749978" cy="4315628"/>
              </a:xfrm>
            </p:grpSpPr>
            <p:grpSp>
              <p:nvGrpSpPr>
                <p:cNvPr id="378" name="Google Shape;378;p53"/>
                <p:cNvGrpSpPr/>
                <p:nvPr/>
              </p:nvGrpSpPr>
              <p:grpSpPr>
                <a:xfrm>
                  <a:off x="1779197" y="1317427"/>
                  <a:ext cx="4271221" cy="1184264"/>
                  <a:chOff x="1779197" y="1317427"/>
                  <a:chExt cx="4271221" cy="1184264"/>
                </a:xfrm>
              </p:grpSpPr>
              <p:grpSp>
                <p:nvGrpSpPr>
                  <p:cNvPr id="379" name="Google Shape;379;p53"/>
                  <p:cNvGrpSpPr/>
                  <p:nvPr/>
                </p:nvGrpSpPr>
                <p:grpSpPr>
                  <a:xfrm>
                    <a:off x="1779197" y="1317427"/>
                    <a:ext cx="1869300" cy="1184264"/>
                    <a:chOff x="1779197" y="1319445"/>
                    <a:chExt cx="1869300" cy="1184264"/>
                  </a:xfrm>
                </p:grpSpPr>
                <p:sp>
                  <p:nvSpPr>
                    <p:cNvPr id="380" name="Google Shape;380;p53"/>
                    <p:cNvSpPr/>
                    <p:nvPr/>
                  </p:nvSpPr>
                  <p:spPr>
                    <a:xfrm>
                      <a:off x="1811821" y="1319445"/>
                      <a:ext cx="1824970" cy="1184264"/>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81" name="Google Shape;381;p53"/>
                    <p:cNvSpPr/>
                    <p:nvPr/>
                  </p:nvSpPr>
                  <p:spPr>
                    <a:xfrm>
                      <a:off x="1779197" y="1410831"/>
                      <a:ext cx="1869300" cy="101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lt1"/>
                          </a:solidFill>
                        </a:rPr>
                        <a:t>Custom Convolutional Base</a:t>
                      </a:r>
                      <a:endParaRPr sz="1200">
                        <a:solidFill>
                          <a:schemeClr val="lt1"/>
                        </a:solidFill>
                      </a:endParaRPr>
                    </a:p>
                    <a:p>
                      <a:pPr indent="0" lvl="0" marL="0" marR="0" rtl="0" algn="l">
                        <a:spcBef>
                          <a:spcPts val="0"/>
                        </a:spcBef>
                        <a:spcAft>
                          <a:spcPts val="0"/>
                        </a:spcAft>
                        <a:buNone/>
                      </a:pPr>
                      <a:r>
                        <a:rPr lang="en" sz="1200">
                          <a:solidFill>
                            <a:schemeClr val="lt1"/>
                          </a:solidFill>
                        </a:rPr>
                        <a:t>Params: 2,300,940</a:t>
                      </a:r>
                      <a:endParaRPr sz="1200">
                        <a:solidFill>
                          <a:schemeClr val="lt1"/>
                        </a:solidFill>
                      </a:endParaRPr>
                    </a:p>
                  </p:txBody>
                </p:sp>
              </p:grpSp>
              <p:grpSp>
                <p:nvGrpSpPr>
                  <p:cNvPr id="382" name="Google Shape;382;p53"/>
                  <p:cNvGrpSpPr/>
                  <p:nvPr/>
                </p:nvGrpSpPr>
                <p:grpSpPr>
                  <a:xfrm>
                    <a:off x="4056318" y="1317427"/>
                    <a:ext cx="1994100" cy="1184264"/>
                    <a:chOff x="1760988" y="1319445"/>
                    <a:chExt cx="1994100" cy="1184264"/>
                  </a:xfrm>
                </p:grpSpPr>
                <p:sp>
                  <p:nvSpPr>
                    <p:cNvPr id="383" name="Google Shape;383;p53"/>
                    <p:cNvSpPr/>
                    <p:nvPr/>
                  </p:nvSpPr>
                  <p:spPr>
                    <a:xfrm>
                      <a:off x="1811821" y="1319445"/>
                      <a:ext cx="1824970" cy="1184264"/>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84" name="Google Shape;384;p53"/>
                    <p:cNvSpPr/>
                    <p:nvPr/>
                  </p:nvSpPr>
                  <p:spPr>
                    <a:xfrm>
                      <a:off x="1760988" y="1422108"/>
                      <a:ext cx="1994100" cy="857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900">
                          <a:solidFill>
                            <a:schemeClr val="lt1"/>
                          </a:solidFill>
                        </a:rPr>
                        <a:t>2 Convolutional Layers</a:t>
                      </a:r>
                      <a:endParaRPr sz="900">
                        <a:solidFill>
                          <a:schemeClr val="lt1"/>
                        </a:solidFill>
                      </a:endParaRPr>
                    </a:p>
                    <a:p>
                      <a:pPr indent="0" lvl="0" marL="0" marR="0" rtl="0" algn="l">
                        <a:lnSpc>
                          <a:spcPct val="150000"/>
                        </a:lnSpc>
                        <a:spcBef>
                          <a:spcPts val="0"/>
                        </a:spcBef>
                        <a:spcAft>
                          <a:spcPts val="0"/>
                        </a:spcAft>
                        <a:buNone/>
                      </a:pPr>
                      <a:r>
                        <a:rPr lang="en" sz="900">
                          <a:solidFill>
                            <a:schemeClr val="lt1"/>
                          </a:solidFill>
                        </a:rPr>
                        <a:t> - </a:t>
                      </a:r>
                      <a:r>
                        <a:rPr lang="en" sz="900">
                          <a:solidFill>
                            <a:schemeClr val="lt1"/>
                          </a:solidFill>
                        </a:rPr>
                        <a:t>Filters = 45, 70</a:t>
                      </a:r>
                      <a:endParaRPr sz="900">
                        <a:solidFill>
                          <a:schemeClr val="lt1"/>
                        </a:solidFill>
                      </a:endParaRPr>
                    </a:p>
                    <a:p>
                      <a:pPr indent="0" lvl="0" marL="0" marR="0" rtl="0" algn="l">
                        <a:lnSpc>
                          <a:spcPct val="150000"/>
                        </a:lnSpc>
                        <a:spcBef>
                          <a:spcPts val="0"/>
                        </a:spcBef>
                        <a:spcAft>
                          <a:spcPts val="0"/>
                        </a:spcAft>
                        <a:buNone/>
                      </a:pPr>
                      <a:r>
                        <a:rPr lang="en" sz="900">
                          <a:solidFill>
                            <a:schemeClr val="lt1"/>
                          </a:solidFill>
                        </a:rPr>
                        <a:t>2 Max Pooling Layers(2x2)</a:t>
                      </a:r>
                      <a:endParaRPr sz="900">
                        <a:solidFill>
                          <a:schemeClr val="lt1"/>
                        </a:solidFill>
                      </a:endParaRPr>
                    </a:p>
                    <a:p>
                      <a:pPr indent="0" lvl="0" marL="0" marR="0" rtl="0" algn="l">
                        <a:lnSpc>
                          <a:spcPct val="150000"/>
                        </a:lnSpc>
                        <a:spcBef>
                          <a:spcPts val="0"/>
                        </a:spcBef>
                        <a:spcAft>
                          <a:spcPts val="0"/>
                        </a:spcAft>
                        <a:buNone/>
                      </a:pPr>
                      <a:r>
                        <a:rPr lang="en" sz="900">
                          <a:solidFill>
                            <a:schemeClr val="lt1"/>
                          </a:solidFill>
                        </a:rPr>
                        <a:t>Activations = relu</a:t>
                      </a:r>
                      <a:endParaRPr sz="900">
                        <a:solidFill>
                          <a:schemeClr val="lt1"/>
                        </a:solidFill>
                      </a:endParaRPr>
                    </a:p>
                    <a:p>
                      <a:pPr indent="0" lvl="0" marL="0" marR="0" rtl="0" algn="l">
                        <a:spcBef>
                          <a:spcPts val="0"/>
                        </a:spcBef>
                        <a:spcAft>
                          <a:spcPts val="0"/>
                        </a:spcAft>
                        <a:buNone/>
                      </a:pPr>
                      <a:r>
                        <a:rPr lang="en" sz="900">
                          <a:solidFill>
                            <a:srgbClr val="595959"/>
                          </a:solidFill>
                        </a:rPr>
                        <a:t> </a:t>
                      </a:r>
                      <a:endParaRPr sz="900">
                        <a:solidFill>
                          <a:srgbClr val="595959"/>
                        </a:solidFill>
                      </a:endParaRPr>
                    </a:p>
                  </p:txBody>
                </p:sp>
              </p:grpSp>
            </p:grpSp>
            <p:grpSp>
              <p:nvGrpSpPr>
                <p:cNvPr id="385" name="Google Shape;385;p53"/>
                <p:cNvGrpSpPr/>
                <p:nvPr/>
              </p:nvGrpSpPr>
              <p:grpSpPr>
                <a:xfrm>
                  <a:off x="1811821" y="2883040"/>
                  <a:ext cx="8717354" cy="2750015"/>
                  <a:chOff x="1811821" y="2883040"/>
                  <a:chExt cx="8717354" cy="2750015"/>
                </a:xfrm>
              </p:grpSpPr>
              <p:grpSp>
                <p:nvGrpSpPr>
                  <p:cNvPr id="386" name="Google Shape;386;p53"/>
                  <p:cNvGrpSpPr/>
                  <p:nvPr/>
                </p:nvGrpSpPr>
                <p:grpSpPr>
                  <a:xfrm>
                    <a:off x="1811821" y="2883040"/>
                    <a:ext cx="1874479" cy="1184264"/>
                    <a:chOff x="1811821" y="2890055"/>
                    <a:chExt cx="1874479" cy="1184264"/>
                  </a:xfrm>
                </p:grpSpPr>
                <p:sp>
                  <p:nvSpPr>
                    <p:cNvPr id="387" name="Google Shape;387;p53"/>
                    <p:cNvSpPr/>
                    <p:nvPr/>
                  </p:nvSpPr>
                  <p:spPr>
                    <a:xfrm>
                      <a:off x="1811821" y="2890055"/>
                      <a:ext cx="1824970" cy="1184264"/>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88" name="Google Shape;388;p53"/>
                    <p:cNvSpPr/>
                    <p:nvPr/>
                  </p:nvSpPr>
                  <p:spPr>
                    <a:xfrm>
                      <a:off x="1817000" y="3053288"/>
                      <a:ext cx="1869300" cy="1010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200">
                          <a:solidFill>
                            <a:schemeClr val="lt1"/>
                          </a:solidFill>
                        </a:rPr>
                        <a:t>Transfer Learning</a:t>
                      </a:r>
                      <a:endParaRPr sz="1200">
                        <a:solidFill>
                          <a:schemeClr val="lt1"/>
                        </a:solidFill>
                      </a:endParaRPr>
                    </a:p>
                    <a:p>
                      <a:pPr indent="0" lvl="0" marL="0" rtl="0" algn="l">
                        <a:spcBef>
                          <a:spcPts val="0"/>
                        </a:spcBef>
                        <a:spcAft>
                          <a:spcPts val="0"/>
                        </a:spcAft>
                        <a:buNone/>
                      </a:pPr>
                      <a:r>
                        <a:rPr lang="en" sz="1200">
                          <a:solidFill>
                            <a:schemeClr val="lt1"/>
                          </a:solidFill>
                        </a:rPr>
                        <a:t>With </a:t>
                      </a:r>
                      <a:r>
                        <a:rPr i="1" lang="en" sz="1200">
                          <a:solidFill>
                            <a:schemeClr val="lt1"/>
                          </a:solidFill>
                        </a:rPr>
                        <a:t>MobileNetV2</a:t>
                      </a:r>
                      <a:endParaRPr i="1" sz="1200">
                        <a:solidFill>
                          <a:schemeClr val="lt1"/>
                        </a:solidFill>
                      </a:endParaRPr>
                    </a:p>
                    <a:p>
                      <a:pPr indent="0" lvl="0" marL="0" rtl="0" algn="l">
                        <a:spcBef>
                          <a:spcPts val="0"/>
                        </a:spcBef>
                        <a:spcAft>
                          <a:spcPts val="0"/>
                        </a:spcAft>
                        <a:buClr>
                          <a:schemeClr val="dk1"/>
                        </a:buClr>
                        <a:buFont typeface="Arial"/>
                        <a:buNone/>
                      </a:pPr>
                      <a:r>
                        <a:rPr lang="en" sz="1200">
                          <a:solidFill>
                            <a:schemeClr val="lt1"/>
                          </a:solidFill>
                        </a:rPr>
                        <a:t>Params: 3,056,369</a:t>
                      </a:r>
                      <a:endParaRPr sz="1200">
                        <a:solidFill>
                          <a:schemeClr val="lt1"/>
                        </a:solidFill>
                      </a:endParaRPr>
                    </a:p>
                  </p:txBody>
                </p:sp>
              </p:grpSp>
              <p:grpSp>
                <p:nvGrpSpPr>
                  <p:cNvPr id="389" name="Google Shape;389;p53"/>
                  <p:cNvGrpSpPr/>
                  <p:nvPr/>
                </p:nvGrpSpPr>
                <p:grpSpPr>
                  <a:xfrm>
                    <a:off x="4120015" y="2883040"/>
                    <a:ext cx="1824970" cy="1184264"/>
                    <a:chOff x="1811821" y="2890055"/>
                    <a:chExt cx="1824970" cy="1184264"/>
                  </a:xfrm>
                </p:grpSpPr>
                <p:sp>
                  <p:nvSpPr>
                    <p:cNvPr id="390" name="Google Shape;390;p53"/>
                    <p:cNvSpPr/>
                    <p:nvPr/>
                  </p:nvSpPr>
                  <p:spPr>
                    <a:xfrm>
                      <a:off x="1811821" y="2890055"/>
                      <a:ext cx="1824970" cy="1184264"/>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91" name="Google Shape;391;p53"/>
                    <p:cNvSpPr/>
                    <p:nvPr/>
                  </p:nvSpPr>
                  <p:spPr>
                    <a:xfrm>
                      <a:off x="1867690" y="3053302"/>
                      <a:ext cx="1725849" cy="85776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900">
                          <a:solidFill>
                            <a:schemeClr val="lt1"/>
                          </a:solidFill>
                        </a:rPr>
                        <a:t>Frozen Convolutional Base</a:t>
                      </a:r>
                      <a:endParaRPr sz="900">
                        <a:solidFill>
                          <a:schemeClr val="lt1"/>
                        </a:solidFill>
                      </a:endParaRPr>
                    </a:p>
                    <a:p>
                      <a:pPr indent="0" lvl="0" marL="0" marR="0" rtl="0" algn="ctr">
                        <a:spcBef>
                          <a:spcPts val="0"/>
                        </a:spcBef>
                        <a:spcAft>
                          <a:spcPts val="0"/>
                        </a:spcAft>
                        <a:buNone/>
                      </a:pPr>
                      <a:r>
                        <a:t/>
                      </a:r>
                      <a:endParaRPr sz="900">
                        <a:solidFill>
                          <a:schemeClr val="lt1"/>
                        </a:solidFill>
                      </a:endParaRPr>
                    </a:p>
                    <a:p>
                      <a:pPr indent="0" lvl="0" marL="0" marR="0" rtl="0" algn="l">
                        <a:spcBef>
                          <a:spcPts val="0"/>
                        </a:spcBef>
                        <a:spcAft>
                          <a:spcPts val="0"/>
                        </a:spcAft>
                        <a:buNone/>
                      </a:pPr>
                      <a:r>
                        <a:rPr lang="en" sz="900">
                          <a:solidFill>
                            <a:schemeClr val="lt1"/>
                          </a:solidFill>
                        </a:rPr>
                        <a:t>           Imagenet</a:t>
                      </a:r>
                      <a:endParaRPr sz="900">
                        <a:solidFill>
                          <a:schemeClr val="lt1"/>
                        </a:solidFill>
                      </a:endParaRPr>
                    </a:p>
                  </p:txBody>
                </p:sp>
              </p:grpSp>
              <p:grpSp>
                <p:nvGrpSpPr>
                  <p:cNvPr id="392" name="Google Shape;392;p53"/>
                  <p:cNvGrpSpPr/>
                  <p:nvPr/>
                </p:nvGrpSpPr>
                <p:grpSpPr>
                  <a:xfrm>
                    <a:off x="6451521" y="2883040"/>
                    <a:ext cx="1835081" cy="1184264"/>
                    <a:chOff x="1811821" y="2890055"/>
                    <a:chExt cx="1835081" cy="1184264"/>
                  </a:xfrm>
                </p:grpSpPr>
                <p:sp>
                  <p:nvSpPr>
                    <p:cNvPr id="393" name="Google Shape;393;p53"/>
                    <p:cNvSpPr/>
                    <p:nvPr/>
                  </p:nvSpPr>
                  <p:spPr>
                    <a:xfrm>
                      <a:off x="1811821" y="2890055"/>
                      <a:ext cx="1824970" cy="1184264"/>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94" name="Google Shape;394;p53"/>
                    <p:cNvSpPr/>
                    <p:nvPr/>
                  </p:nvSpPr>
                  <p:spPr>
                    <a:xfrm>
                      <a:off x="1822002" y="2951260"/>
                      <a:ext cx="1824900" cy="857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900">
                          <a:solidFill>
                            <a:srgbClr val="595959"/>
                          </a:solidFill>
                        </a:rPr>
                        <a:t> </a:t>
                      </a:r>
                      <a:r>
                        <a:rPr lang="en" sz="900">
                          <a:solidFill>
                            <a:schemeClr val="lt1"/>
                          </a:solidFill>
                        </a:rPr>
                        <a:t>Dense Layers</a:t>
                      </a:r>
                      <a:endParaRPr sz="900">
                        <a:solidFill>
                          <a:schemeClr val="lt1"/>
                        </a:solidFill>
                      </a:endParaRPr>
                    </a:p>
                    <a:p>
                      <a:pPr indent="0" lvl="0" marL="0" marR="0" rtl="0" algn="l">
                        <a:spcBef>
                          <a:spcPts val="0"/>
                        </a:spcBef>
                        <a:spcAft>
                          <a:spcPts val="0"/>
                        </a:spcAft>
                        <a:buNone/>
                      </a:pPr>
                      <a:r>
                        <a:rPr lang="en" sz="900">
                          <a:solidFill>
                            <a:schemeClr val="lt1"/>
                          </a:solidFill>
                        </a:rPr>
                        <a:t> -Nodes = 500,2350,125</a:t>
                      </a:r>
                      <a:endParaRPr sz="900">
                        <a:solidFill>
                          <a:schemeClr val="lt1"/>
                        </a:solidFill>
                      </a:endParaRPr>
                    </a:p>
                    <a:p>
                      <a:pPr indent="0" lvl="0" marL="0" marR="0" rtl="0" algn="l">
                        <a:spcBef>
                          <a:spcPts val="0"/>
                        </a:spcBef>
                        <a:spcAft>
                          <a:spcPts val="0"/>
                        </a:spcAft>
                        <a:buNone/>
                      </a:pPr>
                      <a:r>
                        <a:rPr lang="en" sz="900">
                          <a:solidFill>
                            <a:schemeClr val="lt1"/>
                          </a:solidFill>
                        </a:rPr>
                        <a:t> -Dropout = .50, 20, 10</a:t>
                      </a:r>
                      <a:endParaRPr sz="900">
                        <a:solidFill>
                          <a:schemeClr val="lt1"/>
                        </a:solidFill>
                      </a:endParaRPr>
                    </a:p>
                    <a:p>
                      <a:pPr indent="0" lvl="0" marL="0" marR="0" rtl="0" algn="l">
                        <a:spcBef>
                          <a:spcPts val="0"/>
                        </a:spcBef>
                        <a:spcAft>
                          <a:spcPts val="0"/>
                        </a:spcAft>
                        <a:buNone/>
                      </a:pPr>
                      <a:r>
                        <a:t/>
                      </a:r>
                      <a:endParaRPr sz="900">
                        <a:solidFill>
                          <a:schemeClr val="lt1"/>
                        </a:solidFill>
                      </a:endParaRPr>
                    </a:p>
                    <a:p>
                      <a:pPr indent="0" lvl="0" marL="0" marR="0" rtl="0" algn="l">
                        <a:spcBef>
                          <a:spcPts val="0"/>
                        </a:spcBef>
                        <a:spcAft>
                          <a:spcPts val="0"/>
                        </a:spcAft>
                        <a:buNone/>
                      </a:pPr>
                      <a:r>
                        <a:rPr lang="en" sz="900">
                          <a:solidFill>
                            <a:schemeClr val="lt1"/>
                          </a:solidFill>
                        </a:rPr>
                        <a:t>Activation = relu, softmax</a:t>
                      </a:r>
                      <a:endParaRPr sz="900">
                        <a:solidFill>
                          <a:schemeClr val="lt1"/>
                        </a:solidFill>
                      </a:endParaRPr>
                    </a:p>
                  </p:txBody>
                </p:sp>
              </p:grpSp>
              <p:grpSp>
                <p:nvGrpSpPr>
                  <p:cNvPr id="395" name="Google Shape;395;p53"/>
                  <p:cNvGrpSpPr/>
                  <p:nvPr/>
                </p:nvGrpSpPr>
                <p:grpSpPr>
                  <a:xfrm>
                    <a:off x="1823709" y="3046287"/>
                    <a:ext cx="8705467" cy="2586768"/>
                    <a:chOff x="-5118237" y="3053302"/>
                    <a:chExt cx="8705467" cy="2586768"/>
                  </a:xfrm>
                </p:grpSpPr>
                <p:sp>
                  <p:nvSpPr>
                    <p:cNvPr id="396" name="Google Shape;396;p53"/>
                    <p:cNvSpPr/>
                    <p:nvPr/>
                  </p:nvSpPr>
                  <p:spPr>
                    <a:xfrm>
                      <a:off x="-5118237" y="4455670"/>
                      <a:ext cx="1824900" cy="1184400"/>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lt1"/>
                          </a:solidFill>
                        </a:rPr>
                        <a:t>Augmented Transfer Learning</a:t>
                      </a:r>
                      <a:endParaRPr sz="1200">
                        <a:solidFill>
                          <a:schemeClr val="lt1"/>
                        </a:solidFill>
                      </a:endParaRPr>
                    </a:p>
                    <a:p>
                      <a:pPr indent="0" lvl="0" marL="0" marR="0" rtl="0" algn="ctr">
                        <a:spcBef>
                          <a:spcPts val="0"/>
                        </a:spcBef>
                        <a:spcAft>
                          <a:spcPts val="0"/>
                        </a:spcAft>
                        <a:buNone/>
                      </a:pPr>
                      <a:r>
                        <a:rPr lang="en" sz="1200">
                          <a:solidFill>
                            <a:schemeClr val="lt1"/>
                          </a:solidFill>
                        </a:rPr>
                        <a:t>With MobileNet</a:t>
                      </a:r>
                      <a:r>
                        <a:rPr lang="en">
                          <a:solidFill>
                            <a:schemeClr val="lt1"/>
                          </a:solidFill>
                        </a:rPr>
                        <a:t> </a:t>
                      </a:r>
                      <a:r>
                        <a:rPr lang="en" sz="1200">
                          <a:solidFill>
                            <a:schemeClr val="lt1"/>
                          </a:solidFill>
                        </a:rPr>
                        <a:t>V2</a:t>
                      </a:r>
                      <a:endParaRPr sz="1200">
                        <a:solidFill>
                          <a:schemeClr val="lt1"/>
                        </a:solidFill>
                      </a:endParaRPr>
                    </a:p>
                    <a:p>
                      <a:pPr indent="0" lvl="0" marL="0" marR="0" rtl="0" algn="ctr">
                        <a:spcBef>
                          <a:spcPts val="0"/>
                        </a:spcBef>
                        <a:spcAft>
                          <a:spcPts val="0"/>
                        </a:spcAft>
                        <a:buNone/>
                      </a:pPr>
                      <a:r>
                        <a:rPr lang="en" sz="1200">
                          <a:solidFill>
                            <a:schemeClr val="lt1"/>
                          </a:solidFill>
                        </a:rPr>
                        <a:t>Params: 3,980,796</a:t>
                      </a:r>
                      <a:endParaRPr sz="1200">
                        <a:solidFill>
                          <a:schemeClr val="lt1"/>
                        </a:solidFill>
                      </a:endParaRPr>
                    </a:p>
                  </p:txBody>
                </p:sp>
                <p:sp>
                  <p:nvSpPr>
                    <p:cNvPr id="397" name="Google Shape;397;p53"/>
                    <p:cNvSpPr/>
                    <p:nvPr/>
                  </p:nvSpPr>
                  <p:spPr>
                    <a:xfrm>
                      <a:off x="1861381" y="3053302"/>
                      <a:ext cx="1725849" cy="85776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a:p>
                  </p:txBody>
                </p:sp>
              </p:grpSp>
            </p:grpSp>
            <p:grpSp>
              <p:nvGrpSpPr>
                <p:cNvPr id="398" name="Google Shape;398;p53"/>
                <p:cNvGrpSpPr/>
                <p:nvPr/>
              </p:nvGrpSpPr>
              <p:grpSpPr>
                <a:xfrm>
                  <a:off x="4111484" y="4433114"/>
                  <a:ext cx="6417692" cy="1184400"/>
                  <a:chOff x="-2830462" y="2890966"/>
                  <a:chExt cx="6417692" cy="1184400"/>
                </a:xfrm>
              </p:grpSpPr>
              <p:sp>
                <p:nvSpPr>
                  <p:cNvPr id="399" name="Google Shape;399;p53"/>
                  <p:cNvSpPr/>
                  <p:nvPr/>
                </p:nvSpPr>
                <p:spPr>
                  <a:xfrm>
                    <a:off x="-2830462" y="2890966"/>
                    <a:ext cx="1824900" cy="1184400"/>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None/>
                    </a:pPr>
                    <a:r>
                      <a:rPr lang="en" sz="900">
                        <a:solidFill>
                          <a:schemeClr val="lt1"/>
                        </a:solidFill>
                      </a:rPr>
                      <a:t>Step 1) Trained Model with frozen base</a:t>
                    </a:r>
                    <a:endParaRPr sz="900">
                      <a:solidFill>
                        <a:schemeClr val="lt1"/>
                      </a:solidFill>
                    </a:endParaRPr>
                  </a:p>
                  <a:p>
                    <a:pPr indent="0" lvl="0" marL="0" marR="0" rtl="0" algn="l">
                      <a:lnSpc>
                        <a:spcPct val="115000"/>
                      </a:lnSpc>
                      <a:spcBef>
                        <a:spcPts val="0"/>
                      </a:spcBef>
                      <a:spcAft>
                        <a:spcPts val="0"/>
                      </a:spcAft>
                      <a:buNone/>
                    </a:pPr>
                    <a:r>
                      <a:rPr lang="en" sz="900">
                        <a:solidFill>
                          <a:schemeClr val="lt1"/>
                        </a:solidFill>
                      </a:rPr>
                      <a:t>Step 2) Retrained Model: </a:t>
                    </a:r>
                    <a:endParaRPr sz="900">
                      <a:solidFill>
                        <a:schemeClr val="lt1"/>
                      </a:solidFill>
                    </a:endParaRPr>
                  </a:p>
                  <a:p>
                    <a:pPr indent="0" lvl="0" marL="0" marR="0" rtl="0" algn="l">
                      <a:spcBef>
                        <a:spcPts val="0"/>
                      </a:spcBef>
                      <a:spcAft>
                        <a:spcPts val="0"/>
                      </a:spcAft>
                      <a:buNone/>
                    </a:pPr>
                    <a:r>
                      <a:rPr lang="en" sz="900">
                        <a:solidFill>
                          <a:schemeClr val="lt1"/>
                        </a:solidFill>
                      </a:rPr>
                      <a:t>step 1 output +  dense layers</a:t>
                    </a:r>
                    <a:endParaRPr sz="900">
                      <a:solidFill>
                        <a:schemeClr val="lt1"/>
                      </a:solidFill>
                    </a:endParaRPr>
                  </a:p>
                </p:txBody>
              </p:sp>
              <p:sp>
                <p:nvSpPr>
                  <p:cNvPr id="400" name="Google Shape;400;p53"/>
                  <p:cNvSpPr/>
                  <p:nvPr/>
                </p:nvSpPr>
                <p:spPr>
                  <a:xfrm>
                    <a:off x="1861381" y="3053302"/>
                    <a:ext cx="1725849" cy="85776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a:p>
                </p:txBody>
              </p:sp>
            </p:grpSp>
          </p:grpSp>
        </p:grpSp>
      </p:grpSp>
      <p:sp>
        <p:nvSpPr>
          <p:cNvPr id="401" name="Google Shape;401;p53"/>
          <p:cNvSpPr/>
          <p:nvPr/>
        </p:nvSpPr>
        <p:spPr>
          <a:xfrm>
            <a:off x="4891919" y="1325240"/>
            <a:ext cx="1482000" cy="812700"/>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cxnSp>
        <p:nvCxnSpPr>
          <p:cNvPr id="402" name="Google Shape;402;p53"/>
          <p:cNvCxnSpPr/>
          <p:nvPr/>
        </p:nvCxnSpPr>
        <p:spPr>
          <a:xfrm>
            <a:off x="4456116" y="1731610"/>
            <a:ext cx="391800" cy="0"/>
          </a:xfrm>
          <a:prstGeom prst="straightConnector1">
            <a:avLst/>
          </a:prstGeom>
          <a:noFill/>
          <a:ln cap="flat" cmpd="sng" w="12700">
            <a:solidFill>
              <a:srgbClr val="262626"/>
            </a:solidFill>
            <a:prstDash val="solid"/>
            <a:miter lim="800000"/>
            <a:headEnd len="sm" w="sm" type="none"/>
            <a:tailEnd len="med" w="med" type="triangle"/>
          </a:ln>
        </p:spPr>
      </p:cxnSp>
      <p:sp>
        <p:nvSpPr>
          <p:cNvPr id="403" name="Google Shape;403;p53"/>
          <p:cNvSpPr txBox="1"/>
          <p:nvPr/>
        </p:nvSpPr>
        <p:spPr>
          <a:xfrm>
            <a:off x="4891925" y="1325238"/>
            <a:ext cx="1482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Calibri"/>
                <a:ea typeface="Calibri"/>
                <a:cs typeface="Calibri"/>
                <a:sym typeface="Calibri"/>
              </a:rPr>
              <a:t>2 Dense Layers</a:t>
            </a:r>
            <a:endParaRPr sz="900">
              <a:solidFill>
                <a:schemeClr val="lt1"/>
              </a:solidFill>
              <a:latin typeface="Calibri"/>
              <a:ea typeface="Calibri"/>
              <a:cs typeface="Calibri"/>
              <a:sym typeface="Calibri"/>
            </a:endParaRPr>
          </a:p>
          <a:p>
            <a:pPr indent="0" lvl="0" marL="0" rtl="0" algn="l">
              <a:spcBef>
                <a:spcPts val="0"/>
              </a:spcBef>
              <a:spcAft>
                <a:spcPts val="0"/>
              </a:spcAft>
              <a:buNone/>
            </a:pPr>
            <a:r>
              <a:rPr lang="en" sz="900">
                <a:solidFill>
                  <a:schemeClr val="lt1"/>
                </a:solidFill>
                <a:latin typeface="Calibri"/>
                <a:ea typeface="Calibri"/>
                <a:cs typeface="Calibri"/>
                <a:sym typeface="Calibri"/>
              </a:rPr>
              <a:t> -</a:t>
            </a:r>
            <a:r>
              <a:rPr lang="en" sz="900">
                <a:solidFill>
                  <a:schemeClr val="lt1"/>
                </a:solidFill>
                <a:latin typeface="Calibri"/>
                <a:ea typeface="Calibri"/>
                <a:cs typeface="Calibri"/>
                <a:sym typeface="Calibri"/>
              </a:rPr>
              <a:t>Nodes = 750, 500</a:t>
            </a:r>
            <a:endParaRPr sz="900">
              <a:solidFill>
                <a:schemeClr val="lt1"/>
              </a:solidFill>
              <a:latin typeface="Calibri"/>
              <a:ea typeface="Calibri"/>
              <a:cs typeface="Calibri"/>
              <a:sym typeface="Calibri"/>
            </a:endParaRPr>
          </a:p>
          <a:p>
            <a:pPr indent="0" lvl="0" marL="0" rtl="0" algn="l">
              <a:spcBef>
                <a:spcPts val="0"/>
              </a:spcBef>
              <a:spcAft>
                <a:spcPts val="0"/>
              </a:spcAft>
              <a:buNone/>
            </a:pPr>
            <a:r>
              <a:rPr lang="en" sz="900">
                <a:solidFill>
                  <a:schemeClr val="lt1"/>
                </a:solidFill>
                <a:latin typeface="Calibri"/>
                <a:ea typeface="Calibri"/>
                <a:cs typeface="Calibri"/>
                <a:sym typeface="Calibri"/>
              </a:rPr>
              <a:t> -Dropout = 0.30, 0.2</a:t>
            </a:r>
            <a:endParaRPr sz="900">
              <a:solidFill>
                <a:schemeClr val="lt1"/>
              </a:solidFill>
              <a:latin typeface="Calibri"/>
              <a:ea typeface="Calibri"/>
              <a:cs typeface="Calibri"/>
              <a:sym typeface="Calibri"/>
            </a:endParaRPr>
          </a:p>
          <a:p>
            <a:pPr indent="0" lvl="0" marL="0" rtl="0" algn="l">
              <a:spcBef>
                <a:spcPts val="0"/>
              </a:spcBef>
              <a:spcAft>
                <a:spcPts val="0"/>
              </a:spcAft>
              <a:buNone/>
            </a:pPr>
            <a:r>
              <a:t/>
            </a:r>
            <a:endParaRPr sz="900">
              <a:solidFill>
                <a:schemeClr val="lt1"/>
              </a:solidFill>
              <a:latin typeface="Calibri"/>
              <a:ea typeface="Calibri"/>
              <a:cs typeface="Calibri"/>
              <a:sym typeface="Calibri"/>
            </a:endParaRPr>
          </a:p>
          <a:p>
            <a:pPr indent="0" lvl="0" marL="0" rtl="0" algn="l">
              <a:spcBef>
                <a:spcPts val="0"/>
              </a:spcBef>
              <a:spcAft>
                <a:spcPts val="0"/>
              </a:spcAft>
              <a:buNone/>
            </a:pPr>
            <a:r>
              <a:rPr lang="en" sz="900">
                <a:solidFill>
                  <a:schemeClr val="lt1"/>
                </a:solidFill>
                <a:latin typeface="Calibri"/>
                <a:ea typeface="Calibri"/>
                <a:cs typeface="Calibri"/>
                <a:sym typeface="Calibri"/>
              </a:rPr>
              <a:t>Activation = relu, softmax</a:t>
            </a:r>
            <a:endParaRPr sz="900">
              <a:solidFill>
                <a:schemeClr val="lt1"/>
              </a:solidFill>
              <a:latin typeface="Calibri"/>
              <a:ea typeface="Calibri"/>
              <a:cs typeface="Calibri"/>
              <a:sym typeface="Calibri"/>
            </a:endParaRPr>
          </a:p>
          <a:p>
            <a:pPr indent="0" lvl="0" marL="0" rtl="0" algn="l">
              <a:spcBef>
                <a:spcPts val="0"/>
              </a:spcBef>
              <a:spcAft>
                <a:spcPts val="0"/>
              </a:spcAft>
              <a:buNone/>
            </a:pPr>
            <a:r>
              <a:t/>
            </a:r>
            <a:endParaRPr sz="900">
              <a:latin typeface="Calibri"/>
              <a:ea typeface="Calibri"/>
              <a:cs typeface="Calibri"/>
              <a:sym typeface="Calibri"/>
            </a:endParaRPr>
          </a:p>
        </p:txBody>
      </p:sp>
      <p:sp>
        <p:nvSpPr>
          <p:cNvPr id="404" name="Google Shape;404;p53"/>
          <p:cNvSpPr/>
          <p:nvPr/>
        </p:nvSpPr>
        <p:spPr>
          <a:xfrm>
            <a:off x="7219725" y="1299450"/>
            <a:ext cx="1070400" cy="86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0.639</a:t>
            </a:r>
            <a:endParaRPr/>
          </a:p>
        </p:txBody>
      </p:sp>
      <p:cxnSp>
        <p:nvCxnSpPr>
          <p:cNvPr id="405" name="Google Shape;405;p53"/>
          <p:cNvCxnSpPr>
            <a:endCxn id="404" idx="2"/>
          </p:cNvCxnSpPr>
          <p:nvPr/>
        </p:nvCxnSpPr>
        <p:spPr>
          <a:xfrm>
            <a:off x="6374025" y="1731600"/>
            <a:ext cx="845700" cy="0"/>
          </a:xfrm>
          <a:prstGeom prst="straightConnector1">
            <a:avLst/>
          </a:prstGeom>
          <a:noFill/>
          <a:ln cap="flat" cmpd="sng" w="12700">
            <a:solidFill>
              <a:srgbClr val="262626"/>
            </a:solidFill>
            <a:prstDash val="solid"/>
            <a:miter lim="800000"/>
            <a:headEnd len="sm" w="sm" type="none"/>
            <a:tailEnd len="med" w="med" type="triangle"/>
          </a:ln>
        </p:spPr>
      </p:cxnSp>
      <p:sp>
        <p:nvSpPr>
          <p:cNvPr id="375" name="Google Shape;375;p53"/>
          <p:cNvSpPr/>
          <p:nvPr/>
        </p:nvSpPr>
        <p:spPr>
          <a:xfrm>
            <a:off x="7219725" y="2370575"/>
            <a:ext cx="1070400" cy="86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0.224</a:t>
            </a:r>
            <a:endParaRPr/>
          </a:p>
        </p:txBody>
      </p:sp>
      <p:sp>
        <p:nvSpPr>
          <p:cNvPr id="406" name="Google Shape;406;p53"/>
          <p:cNvSpPr/>
          <p:nvPr/>
        </p:nvSpPr>
        <p:spPr>
          <a:xfrm>
            <a:off x="4891925" y="3467500"/>
            <a:ext cx="1482000" cy="812700"/>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900">
                <a:solidFill>
                  <a:schemeClr val="dk1"/>
                </a:solidFill>
              </a:rPr>
              <a:t> </a:t>
            </a:r>
            <a:endParaRPr sz="900">
              <a:solidFill>
                <a:schemeClr val="dk1"/>
              </a:solidFill>
            </a:endParaRPr>
          </a:p>
        </p:txBody>
      </p:sp>
      <p:sp>
        <p:nvSpPr>
          <p:cNvPr id="407" name="Google Shape;407;p53"/>
          <p:cNvSpPr txBox="1"/>
          <p:nvPr/>
        </p:nvSpPr>
        <p:spPr>
          <a:xfrm>
            <a:off x="4891925" y="3441700"/>
            <a:ext cx="1482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Calibri"/>
                <a:ea typeface="Calibri"/>
                <a:cs typeface="Calibri"/>
                <a:sym typeface="Calibri"/>
              </a:rPr>
              <a:t> 4 Dense Layer</a:t>
            </a:r>
            <a:endParaRPr sz="900">
              <a:solidFill>
                <a:schemeClr val="lt1"/>
              </a:solidFill>
              <a:latin typeface="Calibri"/>
              <a:ea typeface="Calibri"/>
              <a:cs typeface="Calibri"/>
              <a:sym typeface="Calibri"/>
            </a:endParaRPr>
          </a:p>
          <a:p>
            <a:pPr indent="0" lvl="0" marL="0" rtl="0" algn="l">
              <a:spcBef>
                <a:spcPts val="0"/>
              </a:spcBef>
              <a:spcAft>
                <a:spcPts val="0"/>
              </a:spcAft>
              <a:buNone/>
            </a:pPr>
            <a:r>
              <a:rPr lang="en" sz="900">
                <a:solidFill>
                  <a:schemeClr val="lt1"/>
                </a:solidFill>
                <a:latin typeface="Calibri"/>
                <a:ea typeface="Calibri"/>
                <a:cs typeface="Calibri"/>
                <a:sym typeface="Calibri"/>
              </a:rPr>
              <a:t> -Nodes = 512,256,128,64</a:t>
            </a:r>
            <a:endParaRPr sz="900">
              <a:solidFill>
                <a:schemeClr val="lt1"/>
              </a:solidFill>
              <a:latin typeface="Calibri"/>
              <a:ea typeface="Calibri"/>
              <a:cs typeface="Calibri"/>
              <a:sym typeface="Calibri"/>
            </a:endParaRPr>
          </a:p>
          <a:p>
            <a:pPr indent="0" lvl="0" marL="0" rtl="0" algn="l">
              <a:spcBef>
                <a:spcPts val="0"/>
              </a:spcBef>
              <a:spcAft>
                <a:spcPts val="0"/>
              </a:spcAft>
              <a:buNone/>
            </a:pPr>
            <a:r>
              <a:rPr lang="en" sz="900">
                <a:solidFill>
                  <a:schemeClr val="lt1"/>
                </a:solidFill>
                <a:latin typeface="Calibri"/>
                <a:ea typeface="Calibri"/>
                <a:cs typeface="Calibri"/>
                <a:sym typeface="Calibri"/>
              </a:rPr>
              <a:t> -Dropout = .30,.20,.10</a:t>
            </a:r>
            <a:endParaRPr sz="900">
              <a:solidFill>
                <a:schemeClr val="lt1"/>
              </a:solidFill>
              <a:latin typeface="Calibri"/>
              <a:ea typeface="Calibri"/>
              <a:cs typeface="Calibri"/>
              <a:sym typeface="Calibri"/>
            </a:endParaRPr>
          </a:p>
          <a:p>
            <a:pPr indent="0" lvl="0" marL="0" rtl="0" algn="l">
              <a:spcBef>
                <a:spcPts val="0"/>
              </a:spcBef>
              <a:spcAft>
                <a:spcPts val="0"/>
              </a:spcAft>
              <a:buNone/>
            </a:pPr>
            <a:r>
              <a:t/>
            </a:r>
            <a:endParaRPr sz="900">
              <a:solidFill>
                <a:schemeClr val="lt1"/>
              </a:solidFill>
              <a:latin typeface="Calibri"/>
              <a:ea typeface="Calibri"/>
              <a:cs typeface="Calibri"/>
              <a:sym typeface="Calibri"/>
            </a:endParaRPr>
          </a:p>
          <a:p>
            <a:pPr indent="0" lvl="0" marL="0" rtl="0" algn="l">
              <a:spcBef>
                <a:spcPts val="0"/>
              </a:spcBef>
              <a:spcAft>
                <a:spcPts val="0"/>
              </a:spcAft>
              <a:buNone/>
            </a:pPr>
            <a:r>
              <a:rPr lang="en" sz="900">
                <a:solidFill>
                  <a:schemeClr val="lt1"/>
                </a:solidFill>
                <a:latin typeface="Calibri"/>
                <a:ea typeface="Calibri"/>
                <a:cs typeface="Calibri"/>
                <a:sym typeface="Calibri"/>
              </a:rPr>
              <a:t>Activation = relu, softmax</a:t>
            </a:r>
            <a:endParaRPr sz="900">
              <a:solidFill>
                <a:schemeClr val="lt1"/>
              </a:solidFill>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 - </a:t>
            </a:r>
            <a:endParaRPr sz="900">
              <a:latin typeface="Calibri"/>
              <a:ea typeface="Calibri"/>
              <a:cs typeface="Calibri"/>
              <a:sym typeface="Calibri"/>
            </a:endParaRPr>
          </a:p>
        </p:txBody>
      </p:sp>
      <p:sp>
        <p:nvSpPr>
          <p:cNvPr id="408" name="Google Shape;408;p53"/>
          <p:cNvSpPr/>
          <p:nvPr/>
        </p:nvSpPr>
        <p:spPr>
          <a:xfrm>
            <a:off x="7219725" y="3441700"/>
            <a:ext cx="1070400" cy="86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0.230</a:t>
            </a:r>
            <a:endParaRPr/>
          </a:p>
        </p:txBody>
      </p:sp>
      <p:cxnSp>
        <p:nvCxnSpPr>
          <p:cNvPr id="409" name="Google Shape;409;p53"/>
          <p:cNvCxnSpPr>
            <a:endCxn id="408" idx="2"/>
          </p:cNvCxnSpPr>
          <p:nvPr/>
        </p:nvCxnSpPr>
        <p:spPr>
          <a:xfrm flipH="1" rot="10800000">
            <a:off x="6429525" y="3873850"/>
            <a:ext cx="790200" cy="5700"/>
          </a:xfrm>
          <a:prstGeom prst="straightConnector1">
            <a:avLst/>
          </a:prstGeom>
          <a:noFill/>
          <a:ln cap="flat" cmpd="sng" w="12700">
            <a:solidFill>
              <a:srgbClr val="262626"/>
            </a:solidFill>
            <a:prstDash val="solid"/>
            <a:miter lim="800000"/>
            <a:headEnd len="sm" w="sm" type="none"/>
            <a:tailEnd len="med" w="med" type="triangle"/>
          </a:ln>
        </p:spPr>
      </p:cxnSp>
      <p:cxnSp>
        <p:nvCxnSpPr>
          <p:cNvPr id="410" name="Google Shape;410;p53"/>
          <p:cNvCxnSpPr/>
          <p:nvPr/>
        </p:nvCxnSpPr>
        <p:spPr>
          <a:xfrm>
            <a:off x="2600742" y="3861035"/>
            <a:ext cx="391800" cy="0"/>
          </a:xfrm>
          <a:prstGeom prst="straightConnector1">
            <a:avLst/>
          </a:prstGeom>
          <a:noFill/>
          <a:ln cap="flat" cmpd="sng" w="12700">
            <a:solidFill>
              <a:srgbClr val="262626"/>
            </a:solidFill>
            <a:prstDash val="solid"/>
            <a:miter lim="800000"/>
            <a:headEnd len="sm" w="sm" type="none"/>
            <a:tailEnd len="med" w="med" type="triangle"/>
          </a:ln>
        </p:spPr>
      </p:cxnSp>
      <p:sp>
        <p:nvSpPr>
          <p:cNvPr id="411" name="Google Shape;411;p53"/>
          <p:cNvSpPr txBox="1"/>
          <p:nvPr/>
        </p:nvSpPr>
        <p:spPr>
          <a:xfrm>
            <a:off x="1708325" y="69250"/>
            <a:ext cx="4665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alibri"/>
                <a:ea typeface="Calibri"/>
                <a:cs typeface="Calibri"/>
                <a:sym typeface="Calibri"/>
              </a:rPr>
              <a:t>                                  </a:t>
            </a:r>
            <a:r>
              <a:rPr lang="en" sz="2100">
                <a:solidFill>
                  <a:schemeClr val="lt1"/>
                </a:solidFill>
                <a:latin typeface="Times New Roman"/>
                <a:ea typeface="Times New Roman"/>
                <a:cs typeface="Times New Roman"/>
                <a:sym typeface="Times New Roman"/>
              </a:rPr>
              <a:t> Model Experimentation</a:t>
            </a:r>
            <a:endParaRPr sz="2100">
              <a:solidFill>
                <a:schemeClr val="lt1"/>
              </a:solidFill>
              <a:latin typeface="Times New Roman"/>
              <a:ea typeface="Times New Roman"/>
              <a:cs typeface="Times New Roman"/>
              <a:sym typeface="Times New Roman"/>
            </a:endParaRPr>
          </a:p>
        </p:txBody>
      </p:sp>
      <p:cxnSp>
        <p:nvCxnSpPr>
          <p:cNvPr id="412" name="Google Shape;412;p53"/>
          <p:cNvCxnSpPr/>
          <p:nvPr/>
        </p:nvCxnSpPr>
        <p:spPr>
          <a:xfrm>
            <a:off x="4456117" y="3861035"/>
            <a:ext cx="391800" cy="0"/>
          </a:xfrm>
          <a:prstGeom prst="straightConnector1">
            <a:avLst/>
          </a:prstGeom>
          <a:noFill/>
          <a:ln cap="flat" cmpd="sng" w="12700">
            <a:solidFill>
              <a:srgbClr val="262626"/>
            </a:solidFill>
            <a:prstDash val="solid"/>
            <a:miter lim="800000"/>
            <a:headEnd len="sm" w="sm" type="none"/>
            <a:tailEnd len="med" w="med" type="triangle"/>
          </a:ln>
        </p:spPr>
      </p:cxnSp>
      <p:sp>
        <p:nvSpPr>
          <p:cNvPr id="413" name="Google Shape;413;p53"/>
          <p:cNvSpPr/>
          <p:nvPr/>
        </p:nvSpPr>
        <p:spPr>
          <a:xfrm>
            <a:off x="274000" y="1188400"/>
            <a:ext cx="8569800" cy="10773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3"/>
          <p:cNvSpPr/>
          <p:nvPr/>
        </p:nvSpPr>
        <p:spPr>
          <a:xfrm>
            <a:off x="286950" y="2324225"/>
            <a:ext cx="8569800" cy="1015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3"/>
          <p:cNvSpPr/>
          <p:nvPr/>
        </p:nvSpPr>
        <p:spPr>
          <a:xfrm>
            <a:off x="274000" y="3398550"/>
            <a:ext cx="8569800" cy="1015800"/>
          </a:xfrm>
          <a:prstGeom prst="rect">
            <a:avLst/>
          </a:prstGeom>
          <a:noFill/>
          <a:ln cap="flat" cmpd="sng" w="76200">
            <a:solidFill>
              <a:srgbClr val="D72A2E"/>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6" name="Google Shape;416;p53"/>
          <p:cNvPicPr preferRelativeResize="0"/>
          <p:nvPr/>
        </p:nvPicPr>
        <p:blipFill>
          <a:blip r:embed="rId3">
            <a:alphaModFix/>
          </a:blip>
          <a:stretch>
            <a:fillRect/>
          </a:stretch>
        </p:blipFill>
        <p:spPr>
          <a:xfrm>
            <a:off x="3806883" y="547443"/>
            <a:ext cx="1504029" cy="5833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420" name="Shape 420"/>
        <p:cNvGrpSpPr/>
        <p:nvPr/>
      </p:nvGrpSpPr>
      <p:grpSpPr>
        <a:xfrm>
          <a:off x="0" y="0"/>
          <a:ext cx="0" cy="0"/>
          <a:chOff x="0" y="0"/>
          <a:chExt cx="0" cy="0"/>
        </a:xfrm>
      </p:grpSpPr>
      <p:sp>
        <p:nvSpPr>
          <p:cNvPr id="421" name="Google Shape;421;p54"/>
          <p:cNvSpPr txBox="1"/>
          <p:nvPr/>
        </p:nvSpPr>
        <p:spPr>
          <a:xfrm>
            <a:off x="910325" y="63048"/>
            <a:ext cx="3057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rgbClr val="595959"/>
              </a:solidFill>
              <a:latin typeface="Calibri"/>
              <a:ea typeface="Calibri"/>
              <a:cs typeface="Calibri"/>
              <a:sym typeface="Calibri"/>
            </a:endParaRPr>
          </a:p>
        </p:txBody>
      </p:sp>
      <p:grpSp>
        <p:nvGrpSpPr>
          <p:cNvPr id="422" name="Google Shape;422;p54"/>
          <p:cNvGrpSpPr/>
          <p:nvPr/>
        </p:nvGrpSpPr>
        <p:grpSpPr>
          <a:xfrm>
            <a:off x="148241" y="586246"/>
            <a:ext cx="3665556" cy="4385803"/>
            <a:chOff x="2682009" y="656301"/>
            <a:chExt cx="4039625" cy="5847738"/>
          </a:xfrm>
        </p:grpSpPr>
        <p:grpSp>
          <p:nvGrpSpPr>
            <p:cNvPr id="423" name="Google Shape;423;p54"/>
            <p:cNvGrpSpPr/>
            <p:nvPr/>
          </p:nvGrpSpPr>
          <p:grpSpPr>
            <a:xfrm>
              <a:off x="3932693" y="656301"/>
              <a:ext cx="1392000" cy="2115730"/>
              <a:chOff x="3932693" y="656301"/>
              <a:chExt cx="1392000" cy="2115730"/>
            </a:xfrm>
          </p:grpSpPr>
          <p:sp>
            <p:nvSpPr>
              <p:cNvPr id="424" name="Google Shape;424;p54"/>
              <p:cNvSpPr/>
              <p:nvPr/>
            </p:nvSpPr>
            <p:spPr>
              <a:xfrm>
                <a:off x="4516061" y="2036115"/>
                <a:ext cx="238598" cy="735916"/>
              </a:xfrm>
              <a:custGeom>
                <a:rect b="b" l="l" r="r" t="t"/>
                <a:pathLst>
                  <a:path extrusionOk="0" h="1219200" w="395288">
                    <a:moveTo>
                      <a:pt x="0" y="964408"/>
                    </a:moveTo>
                    <a:lnTo>
                      <a:pt x="121444" y="966789"/>
                    </a:lnTo>
                    <a:lnTo>
                      <a:pt x="121444" y="0"/>
                    </a:lnTo>
                    <a:lnTo>
                      <a:pt x="288132" y="0"/>
                    </a:lnTo>
                    <a:lnTo>
                      <a:pt x="288132" y="966789"/>
                    </a:lnTo>
                    <a:lnTo>
                      <a:pt x="395288" y="964408"/>
                    </a:lnTo>
                    <a:lnTo>
                      <a:pt x="204788" y="1219200"/>
                    </a:lnTo>
                    <a:lnTo>
                      <a:pt x="0" y="964408"/>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25" name="Google Shape;425;p54"/>
              <p:cNvGrpSpPr/>
              <p:nvPr/>
            </p:nvGrpSpPr>
            <p:grpSpPr>
              <a:xfrm>
                <a:off x="3932693" y="656301"/>
                <a:ext cx="1392000" cy="1334182"/>
                <a:chOff x="3932693" y="656301"/>
                <a:chExt cx="1392000" cy="1334182"/>
              </a:xfrm>
            </p:grpSpPr>
            <p:grpSp>
              <p:nvGrpSpPr>
                <p:cNvPr id="426" name="Google Shape;426;p54"/>
                <p:cNvGrpSpPr/>
                <p:nvPr/>
              </p:nvGrpSpPr>
              <p:grpSpPr>
                <a:xfrm>
                  <a:off x="3975422" y="656301"/>
                  <a:ext cx="1334183" cy="1334182"/>
                  <a:chOff x="4053348" y="471948"/>
                  <a:chExt cx="1418304" cy="1418304"/>
                </a:xfrm>
              </p:grpSpPr>
              <p:sp>
                <p:nvSpPr>
                  <p:cNvPr id="427" name="Google Shape;427;p54"/>
                  <p:cNvSpPr/>
                  <p:nvPr/>
                </p:nvSpPr>
                <p:spPr>
                  <a:xfrm>
                    <a:off x="4053348" y="471948"/>
                    <a:ext cx="1418304" cy="1418304"/>
                  </a:xfrm>
                  <a:prstGeom prst="ellipse">
                    <a:avLst/>
                  </a:prstGeom>
                  <a:gradFill>
                    <a:gsLst>
                      <a:gs pos="0">
                        <a:srgbClr val="B2B2B2"/>
                      </a:gs>
                      <a:gs pos="73000">
                        <a:srgbClr val="5F5F5F"/>
                      </a:gs>
                      <a:gs pos="100000">
                        <a:srgbClr val="5F5F5F"/>
                      </a:gs>
                    </a:gsLst>
                    <a:path path="circle">
                      <a:fillToRect b="50%" l="50%" r="50%" t="50%"/>
                    </a:path>
                    <a:tileRect/>
                  </a:gradFill>
                  <a:ln cap="flat" cmpd="sng" w="19050">
                    <a:solidFill>
                      <a:schemeClr val="lt1"/>
                    </a:solidFill>
                    <a:prstDash val="solid"/>
                    <a:round/>
                    <a:headEnd len="sm" w="sm" type="none"/>
                    <a:tailEnd len="sm" w="sm" type="none"/>
                  </a:ln>
                  <a:effectLst>
                    <a:outerShdw blurRad="76200" sx="101000" rotWithShape="0" algn="ctr" sy="10100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54"/>
                  <p:cNvSpPr/>
                  <p:nvPr/>
                </p:nvSpPr>
                <p:spPr>
                  <a:xfrm>
                    <a:off x="4097594" y="516194"/>
                    <a:ext cx="1329812" cy="664906"/>
                  </a:xfrm>
                  <a:custGeom>
                    <a:rect b="b" l="l" r="r" t="t"/>
                    <a:pathLst>
                      <a:path extrusionOk="0" h="664906" w="1329812">
                        <a:moveTo>
                          <a:pt x="0" y="664906"/>
                        </a:moveTo>
                        <a:cubicBezTo>
                          <a:pt x="0" y="297689"/>
                          <a:pt x="297689" y="0"/>
                          <a:pt x="664906" y="0"/>
                        </a:cubicBezTo>
                        <a:cubicBezTo>
                          <a:pt x="1032123" y="0"/>
                          <a:pt x="1329812" y="297689"/>
                          <a:pt x="1329812" y="664906"/>
                        </a:cubicBezTo>
                        <a:cubicBezTo>
                          <a:pt x="1218994" y="775724"/>
                          <a:pt x="110818" y="775724"/>
                          <a:pt x="0" y="664906"/>
                        </a:cubicBezTo>
                        <a:close/>
                      </a:path>
                    </a:pathLst>
                  </a:custGeom>
                  <a:gradFill>
                    <a:gsLst>
                      <a:gs pos="0">
                        <a:srgbClr val="FFFFFF">
                          <a:alpha val="29803"/>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29" name="Google Shape;429;p54"/>
                <p:cNvSpPr/>
                <p:nvPr/>
              </p:nvSpPr>
              <p:spPr>
                <a:xfrm>
                  <a:off x="3932693" y="967839"/>
                  <a:ext cx="13920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MobileNet</a:t>
                  </a:r>
                  <a:endParaRPr b="1" sz="1800">
                    <a:solidFill>
                      <a:schemeClr val="lt1"/>
                    </a:solidFill>
                    <a:latin typeface="Calibri"/>
                    <a:ea typeface="Calibri"/>
                    <a:cs typeface="Calibri"/>
                    <a:sym typeface="Calibri"/>
                  </a:endParaRPr>
                </a:p>
                <a:p>
                  <a:pPr indent="0" lvl="0" marL="0" marR="0" rtl="0" algn="ctr">
                    <a:spcBef>
                      <a:spcPts val="0"/>
                    </a:spcBef>
                    <a:spcAft>
                      <a:spcPts val="0"/>
                    </a:spcAft>
                    <a:buNone/>
                  </a:pPr>
                  <a:r>
                    <a:rPr b="1" lang="en" sz="1800">
                      <a:solidFill>
                        <a:schemeClr val="lt1"/>
                      </a:solidFill>
                      <a:latin typeface="Calibri"/>
                      <a:ea typeface="Calibri"/>
                      <a:cs typeface="Calibri"/>
                      <a:sym typeface="Calibri"/>
                    </a:rPr>
                    <a:t>Version 1</a:t>
                  </a:r>
                  <a:endParaRPr b="1" sz="1800">
                    <a:solidFill>
                      <a:schemeClr val="lt1"/>
                    </a:solidFill>
                    <a:latin typeface="Calibri"/>
                    <a:ea typeface="Calibri"/>
                    <a:cs typeface="Calibri"/>
                    <a:sym typeface="Calibri"/>
                  </a:endParaRPr>
                </a:p>
              </p:txBody>
            </p:sp>
          </p:grpSp>
        </p:grpSp>
        <p:grpSp>
          <p:nvGrpSpPr>
            <p:cNvPr id="430" name="Google Shape;430;p54"/>
            <p:cNvGrpSpPr/>
            <p:nvPr/>
          </p:nvGrpSpPr>
          <p:grpSpPr>
            <a:xfrm>
              <a:off x="2682009" y="2813165"/>
              <a:ext cx="4039625" cy="3690874"/>
              <a:chOff x="2682009" y="2813165"/>
              <a:chExt cx="4039625" cy="3690874"/>
            </a:xfrm>
          </p:grpSpPr>
          <p:sp>
            <p:nvSpPr>
              <p:cNvPr id="431" name="Google Shape;431;p54"/>
              <p:cNvSpPr/>
              <p:nvPr/>
            </p:nvSpPr>
            <p:spPr>
              <a:xfrm>
                <a:off x="5573276" y="3370608"/>
                <a:ext cx="596495" cy="735916"/>
              </a:xfrm>
              <a:custGeom>
                <a:rect b="b" l="l" r="r" t="t"/>
                <a:pathLst>
                  <a:path extrusionOk="0" h="1219200" w="988217">
                    <a:moveTo>
                      <a:pt x="0" y="0"/>
                    </a:moveTo>
                    <a:lnTo>
                      <a:pt x="716748" y="0"/>
                    </a:lnTo>
                    <a:lnTo>
                      <a:pt x="883450" y="0"/>
                    </a:lnTo>
                    <a:lnTo>
                      <a:pt x="883450" y="966037"/>
                    </a:lnTo>
                    <a:lnTo>
                      <a:pt x="988217" y="966037"/>
                    </a:lnTo>
                    <a:lnTo>
                      <a:pt x="800099" y="1219200"/>
                    </a:lnTo>
                    <a:lnTo>
                      <a:pt x="602454" y="966037"/>
                    </a:lnTo>
                    <a:lnTo>
                      <a:pt x="716748" y="966037"/>
                    </a:lnTo>
                    <a:lnTo>
                      <a:pt x="716748" y="152400"/>
                    </a:lnTo>
                    <a:lnTo>
                      <a:pt x="0" y="152400"/>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54"/>
              <p:cNvSpPr/>
              <p:nvPr/>
            </p:nvSpPr>
            <p:spPr>
              <a:xfrm flipH="1">
                <a:off x="3131513" y="3370608"/>
                <a:ext cx="596493" cy="735916"/>
              </a:xfrm>
              <a:custGeom>
                <a:rect b="b" l="l" r="r" t="t"/>
                <a:pathLst>
                  <a:path extrusionOk="0" h="1219200" w="988217">
                    <a:moveTo>
                      <a:pt x="0" y="0"/>
                    </a:moveTo>
                    <a:lnTo>
                      <a:pt x="716748" y="0"/>
                    </a:lnTo>
                    <a:lnTo>
                      <a:pt x="883450" y="0"/>
                    </a:lnTo>
                    <a:lnTo>
                      <a:pt x="883450" y="966037"/>
                    </a:lnTo>
                    <a:lnTo>
                      <a:pt x="988217" y="966037"/>
                    </a:lnTo>
                    <a:lnTo>
                      <a:pt x="800099" y="1219200"/>
                    </a:lnTo>
                    <a:lnTo>
                      <a:pt x="602454" y="966037"/>
                    </a:lnTo>
                    <a:lnTo>
                      <a:pt x="716748" y="966037"/>
                    </a:lnTo>
                    <a:lnTo>
                      <a:pt x="716748" y="152400"/>
                    </a:lnTo>
                    <a:lnTo>
                      <a:pt x="0" y="152400"/>
                    </a:lnTo>
                    <a:lnTo>
                      <a:pt x="0" y="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3" name="Google Shape;433;p54"/>
              <p:cNvSpPr/>
              <p:nvPr/>
            </p:nvSpPr>
            <p:spPr>
              <a:xfrm rot="5400000">
                <a:off x="5327616" y="5391350"/>
                <a:ext cx="948392" cy="735916"/>
              </a:xfrm>
              <a:custGeom>
                <a:rect b="b" l="l" r="r" t="t"/>
                <a:pathLst>
                  <a:path extrusionOk="0" h="1219200" w="1571209">
                    <a:moveTo>
                      <a:pt x="357" y="0"/>
                    </a:moveTo>
                    <a:lnTo>
                      <a:pt x="1466442" y="0"/>
                    </a:lnTo>
                    <a:lnTo>
                      <a:pt x="1466442" y="966037"/>
                    </a:lnTo>
                    <a:lnTo>
                      <a:pt x="1571209" y="966037"/>
                    </a:lnTo>
                    <a:lnTo>
                      <a:pt x="1383091" y="1219200"/>
                    </a:lnTo>
                    <a:lnTo>
                      <a:pt x="1185446" y="966037"/>
                    </a:lnTo>
                    <a:lnTo>
                      <a:pt x="1299740" y="966037"/>
                    </a:lnTo>
                    <a:lnTo>
                      <a:pt x="1299740" y="152400"/>
                    </a:lnTo>
                    <a:lnTo>
                      <a:pt x="360" y="152399"/>
                    </a:lnTo>
                    <a:cubicBezTo>
                      <a:pt x="1596" y="102837"/>
                      <a:pt x="-879" y="49562"/>
                      <a:pt x="357" y="0"/>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 name="Google Shape;434;p54"/>
              <p:cNvSpPr/>
              <p:nvPr/>
            </p:nvSpPr>
            <p:spPr>
              <a:xfrm flipH="1" rot="-5400000">
                <a:off x="3025275" y="5391350"/>
                <a:ext cx="948392" cy="735916"/>
              </a:xfrm>
              <a:custGeom>
                <a:rect b="b" l="l" r="r" t="t"/>
                <a:pathLst>
                  <a:path extrusionOk="0" h="1219200" w="1571209">
                    <a:moveTo>
                      <a:pt x="357" y="0"/>
                    </a:moveTo>
                    <a:lnTo>
                      <a:pt x="1466442" y="0"/>
                    </a:lnTo>
                    <a:lnTo>
                      <a:pt x="1466442" y="966037"/>
                    </a:lnTo>
                    <a:lnTo>
                      <a:pt x="1571209" y="966037"/>
                    </a:lnTo>
                    <a:lnTo>
                      <a:pt x="1383091" y="1219200"/>
                    </a:lnTo>
                    <a:lnTo>
                      <a:pt x="1185446" y="966037"/>
                    </a:lnTo>
                    <a:lnTo>
                      <a:pt x="1299740" y="966037"/>
                    </a:lnTo>
                    <a:lnTo>
                      <a:pt x="1299740" y="152400"/>
                    </a:lnTo>
                    <a:lnTo>
                      <a:pt x="360" y="152399"/>
                    </a:lnTo>
                    <a:cubicBezTo>
                      <a:pt x="1596" y="102837"/>
                      <a:pt x="-879" y="49562"/>
                      <a:pt x="357" y="0"/>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35" name="Google Shape;435;p54"/>
              <p:cNvGrpSpPr/>
              <p:nvPr/>
            </p:nvGrpSpPr>
            <p:grpSpPr>
              <a:xfrm>
                <a:off x="3808938" y="2813165"/>
                <a:ext cx="1639403" cy="1207980"/>
                <a:chOff x="3808938" y="2813165"/>
                <a:chExt cx="1639403" cy="1207980"/>
              </a:xfrm>
            </p:grpSpPr>
            <p:grpSp>
              <p:nvGrpSpPr>
                <p:cNvPr id="436" name="Google Shape;436;p54"/>
                <p:cNvGrpSpPr/>
                <p:nvPr/>
              </p:nvGrpSpPr>
              <p:grpSpPr>
                <a:xfrm>
                  <a:off x="3808938" y="2813165"/>
                  <a:ext cx="1639403" cy="1207980"/>
                  <a:chOff x="3891116" y="2764805"/>
                  <a:chExt cx="1742768" cy="1284144"/>
                </a:xfrm>
              </p:grpSpPr>
              <p:sp>
                <p:nvSpPr>
                  <p:cNvPr id="437" name="Google Shape;437;p54"/>
                  <p:cNvSpPr/>
                  <p:nvPr/>
                </p:nvSpPr>
                <p:spPr>
                  <a:xfrm>
                    <a:off x="3891116" y="2764805"/>
                    <a:ext cx="1742768" cy="1284144"/>
                  </a:xfrm>
                  <a:prstGeom prst="diamond">
                    <a:avLst/>
                  </a:prstGeom>
                  <a:solidFill>
                    <a:srgbClr val="0000FF"/>
                  </a:solidFill>
                  <a:ln cap="flat" cmpd="sng" w="19050">
                    <a:solidFill>
                      <a:schemeClr val="lt1"/>
                    </a:solidFill>
                    <a:prstDash val="solid"/>
                    <a:round/>
                    <a:headEnd len="sm" w="sm" type="none"/>
                    <a:tailEnd len="sm" w="sm" type="none"/>
                  </a:ln>
                  <a:effectLst>
                    <a:outerShdw blurRad="76200" sx="101000" rotWithShape="0" algn="ctr" sy="10100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54"/>
                  <p:cNvSpPr/>
                  <p:nvPr/>
                </p:nvSpPr>
                <p:spPr>
                  <a:xfrm>
                    <a:off x="3981889" y="2831689"/>
                    <a:ext cx="1561222" cy="575187"/>
                  </a:xfrm>
                  <a:custGeom>
                    <a:rect b="b" l="l" r="r" t="t"/>
                    <a:pathLst>
                      <a:path extrusionOk="0" h="575187" w="1561222">
                        <a:moveTo>
                          <a:pt x="0" y="575187"/>
                        </a:moveTo>
                        <a:lnTo>
                          <a:pt x="780611" y="0"/>
                        </a:lnTo>
                        <a:lnTo>
                          <a:pt x="1561222" y="575187"/>
                        </a:lnTo>
                        <a:lnTo>
                          <a:pt x="0" y="575187"/>
                        </a:lnTo>
                        <a:close/>
                      </a:path>
                    </a:pathLst>
                  </a:custGeom>
                  <a:gradFill>
                    <a:gsLst>
                      <a:gs pos="0">
                        <a:srgbClr val="FFFFFF">
                          <a:alpha val="29803"/>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9" name="Google Shape;439;p54"/>
                <p:cNvSpPr/>
                <p:nvPr/>
              </p:nvSpPr>
              <p:spPr>
                <a:xfrm>
                  <a:off x="4062791" y="3015206"/>
                  <a:ext cx="11757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Calibri"/>
                      <a:ea typeface="Calibri"/>
                      <a:cs typeface="Calibri"/>
                      <a:sym typeface="Calibri"/>
                    </a:rPr>
                    <a:t>Unfreeze Base</a:t>
                  </a:r>
                  <a:endParaRPr sz="1800">
                    <a:solidFill>
                      <a:schemeClr val="lt1"/>
                    </a:solidFill>
                    <a:latin typeface="Calibri"/>
                    <a:ea typeface="Calibri"/>
                    <a:cs typeface="Calibri"/>
                    <a:sym typeface="Calibri"/>
                  </a:endParaRPr>
                </a:p>
              </p:txBody>
            </p:sp>
          </p:grpSp>
          <p:grpSp>
            <p:nvGrpSpPr>
              <p:cNvPr id="440" name="Google Shape;440;p54"/>
              <p:cNvGrpSpPr/>
              <p:nvPr/>
            </p:nvGrpSpPr>
            <p:grpSpPr>
              <a:xfrm>
                <a:off x="5419634" y="4114609"/>
                <a:ext cx="1302000" cy="1115369"/>
                <a:chOff x="5419634" y="4114609"/>
                <a:chExt cx="1302000" cy="1115369"/>
              </a:xfrm>
            </p:grpSpPr>
            <p:grpSp>
              <p:nvGrpSpPr>
                <p:cNvPr id="441" name="Google Shape;441;p54"/>
                <p:cNvGrpSpPr/>
                <p:nvPr/>
              </p:nvGrpSpPr>
              <p:grpSpPr>
                <a:xfrm>
                  <a:off x="5452966" y="4114609"/>
                  <a:ext cx="1115369" cy="1115369"/>
                  <a:chOff x="5638800" y="4148306"/>
                  <a:chExt cx="1185694" cy="1185694"/>
                </a:xfrm>
              </p:grpSpPr>
              <p:sp>
                <p:nvSpPr>
                  <p:cNvPr id="442" name="Google Shape;442;p54"/>
                  <p:cNvSpPr/>
                  <p:nvPr/>
                </p:nvSpPr>
                <p:spPr>
                  <a:xfrm>
                    <a:off x="5638800" y="4148306"/>
                    <a:ext cx="1185694" cy="1185694"/>
                  </a:xfrm>
                  <a:prstGeom prst="ellipse">
                    <a:avLst/>
                  </a:prstGeom>
                  <a:solidFill>
                    <a:srgbClr val="0000FF"/>
                  </a:solidFill>
                  <a:ln cap="flat" cmpd="sng" w="19050">
                    <a:solidFill>
                      <a:schemeClr val="lt1"/>
                    </a:solidFill>
                    <a:prstDash val="solid"/>
                    <a:round/>
                    <a:headEnd len="sm" w="sm" type="none"/>
                    <a:tailEnd len="sm" w="sm" type="none"/>
                  </a:ln>
                  <a:effectLst>
                    <a:outerShdw blurRad="76200" sx="101000" rotWithShape="0" algn="ctr" sy="10100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54"/>
                  <p:cNvSpPr/>
                  <p:nvPr/>
                </p:nvSpPr>
                <p:spPr>
                  <a:xfrm>
                    <a:off x="5680236" y="4189741"/>
                    <a:ext cx="1102822" cy="551411"/>
                  </a:xfrm>
                  <a:custGeom>
                    <a:rect b="b" l="l" r="r" t="t"/>
                    <a:pathLst>
                      <a:path extrusionOk="0" h="551411" w="1102822">
                        <a:moveTo>
                          <a:pt x="0" y="551411"/>
                        </a:moveTo>
                        <a:cubicBezTo>
                          <a:pt x="0" y="246875"/>
                          <a:pt x="246875" y="0"/>
                          <a:pt x="551411" y="0"/>
                        </a:cubicBezTo>
                        <a:cubicBezTo>
                          <a:pt x="855947" y="0"/>
                          <a:pt x="1102822" y="246875"/>
                          <a:pt x="1102822" y="551411"/>
                        </a:cubicBezTo>
                        <a:cubicBezTo>
                          <a:pt x="1010920" y="643313"/>
                          <a:pt x="91902" y="643313"/>
                          <a:pt x="0" y="551411"/>
                        </a:cubicBezTo>
                        <a:close/>
                      </a:path>
                    </a:pathLst>
                  </a:custGeom>
                  <a:gradFill>
                    <a:gsLst>
                      <a:gs pos="0">
                        <a:srgbClr val="FFFFFF">
                          <a:alpha val="29803"/>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44" name="Google Shape;444;p54"/>
                <p:cNvSpPr/>
                <p:nvPr/>
              </p:nvSpPr>
              <p:spPr>
                <a:xfrm>
                  <a:off x="5419634" y="4153639"/>
                  <a:ext cx="1302000" cy="735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300">
                      <a:solidFill>
                        <a:schemeClr val="lt1"/>
                      </a:solidFill>
                      <a:latin typeface="Calibri"/>
                      <a:ea typeface="Calibri"/>
                      <a:cs typeface="Calibri"/>
                      <a:sym typeface="Calibri"/>
                    </a:rPr>
                    <a:t>  </a:t>
                  </a:r>
                  <a:r>
                    <a:rPr lang="en" sz="1200">
                      <a:solidFill>
                        <a:schemeClr val="lt1"/>
                      </a:solidFill>
                      <a:latin typeface="Calibri"/>
                      <a:ea typeface="Calibri"/>
                      <a:cs typeface="Calibri"/>
                      <a:sym typeface="Calibri"/>
                    </a:rPr>
                    <a:t>    Extract</a:t>
                  </a:r>
                  <a:endParaRPr sz="1200">
                    <a:solidFill>
                      <a:schemeClr val="lt1"/>
                    </a:solidFill>
                    <a:latin typeface="Calibri"/>
                    <a:ea typeface="Calibri"/>
                    <a:cs typeface="Calibri"/>
                    <a:sym typeface="Calibri"/>
                  </a:endParaRPr>
                </a:p>
                <a:p>
                  <a:pPr indent="0" lvl="0" marL="0" marR="0" rtl="0" algn="l">
                    <a:spcBef>
                      <a:spcPts val="0"/>
                    </a:spcBef>
                    <a:spcAft>
                      <a:spcPts val="0"/>
                    </a:spcAft>
                    <a:buNone/>
                  </a:pPr>
                  <a:r>
                    <a:rPr lang="en" sz="1200">
                      <a:solidFill>
                        <a:schemeClr val="lt1"/>
                      </a:solidFill>
                      <a:latin typeface="Calibri"/>
                      <a:ea typeface="Calibri"/>
                      <a:cs typeface="Calibri"/>
                      <a:sym typeface="Calibri"/>
                    </a:rPr>
                    <a:t>Convolutional    Architecture</a:t>
                  </a:r>
                  <a:endParaRPr sz="1700">
                    <a:solidFill>
                      <a:schemeClr val="lt1"/>
                    </a:solidFill>
                    <a:latin typeface="Calibri"/>
                    <a:ea typeface="Calibri"/>
                    <a:cs typeface="Calibri"/>
                    <a:sym typeface="Calibri"/>
                  </a:endParaRPr>
                </a:p>
              </p:txBody>
            </p:sp>
          </p:grpSp>
          <p:grpSp>
            <p:nvGrpSpPr>
              <p:cNvPr id="445" name="Google Shape;445;p54"/>
              <p:cNvGrpSpPr/>
              <p:nvPr/>
            </p:nvGrpSpPr>
            <p:grpSpPr>
              <a:xfrm>
                <a:off x="3949989" y="5743300"/>
                <a:ext cx="1391990" cy="760739"/>
                <a:chOff x="3949989" y="5743300"/>
                <a:chExt cx="1391990" cy="760739"/>
              </a:xfrm>
            </p:grpSpPr>
            <p:grpSp>
              <p:nvGrpSpPr>
                <p:cNvPr id="446" name="Google Shape;446;p54"/>
                <p:cNvGrpSpPr/>
                <p:nvPr/>
              </p:nvGrpSpPr>
              <p:grpSpPr>
                <a:xfrm>
                  <a:off x="3949989" y="5743300"/>
                  <a:ext cx="1391990" cy="760739"/>
                  <a:chOff x="4041060" y="5879688"/>
                  <a:chExt cx="1479756" cy="808704"/>
                </a:xfrm>
              </p:grpSpPr>
              <p:sp>
                <p:nvSpPr>
                  <p:cNvPr id="447" name="Google Shape;447;p54"/>
                  <p:cNvSpPr/>
                  <p:nvPr/>
                </p:nvSpPr>
                <p:spPr>
                  <a:xfrm>
                    <a:off x="4041060" y="5879688"/>
                    <a:ext cx="1479756" cy="808704"/>
                  </a:xfrm>
                  <a:prstGeom prst="roundRect">
                    <a:avLst>
                      <a:gd fmla="val 24912" name="adj"/>
                    </a:avLst>
                  </a:prstGeom>
                  <a:solidFill>
                    <a:srgbClr val="0000FF"/>
                  </a:solidFill>
                  <a:ln cap="flat" cmpd="sng" w="19050">
                    <a:solidFill>
                      <a:schemeClr val="lt1"/>
                    </a:solidFill>
                    <a:prstDash val="solid"/>
                    <a:round/>
                    <a:headEnd len="sm" w="sm" type="none"/>
                    <a:tailEnd len="sm" w="sm" type="none"/>
                  </a:ln>
                  <a:effectLst>
                    <a:outerShdw blurRad="76200" sx="101000" rotWithShape="0" algn="ctr" sy="10100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Google Shape;448;p54"/>
                  <p:cNvSpPr/>
                  <p:nvPr/>
                </p:nvSpPr>
                <p:spPr>
                  <a:xfrm>
                    <a:off x="4088951" y="5931306"/>
                    <a:ext cx="1383974" cy="529722"/>
                  </a:xfrm>
                  <a:custGeom>
                    <a:rect b="b" l="l" r="r" t="t"/>
                    <a:pathLst>
                      <a:path extrusionOk="0" h="529722" w="1383974">
                        <a:moveTo>
                          <a:pt x="0" y="175746"/>
                        </a:moveTo>
                        <a:cubicBezTo>
                          <a:pt x="0" y="78684"/>
                          <a:pt x="78684" y="0"/>
                          <a:pt x="175746" y="0"/>
                        </a:cubicBezTo>
                        <a:lnTo>
                          <a:pt x="1208228" y="0"/>
                        </a:lnTo>
                        <a:cubicBezTo>
                          <a:pt x="1305290" y="0"/>
                          <a:pt x="1383974" y="78684"/>
                          <a:pt x="1383974" y="175746"/>
                        </a:cubicBezTo>
                        <a:lnTo>
                          <a:pt x="1383974" y="529722"/>
                        </a:lnTo>
                        <a:lnTo>
                          <a:pt x="0" y="529722"/>
                        </a:lnTo>
                        <a:lnTo>
                          <a:pt x="0" y="175746"/>
                        </a:lnTo>
                        <a:close/>
                      </a:path>
                    </a:pathLst>
                  </a:custGeom>
                  <a:gradFill>
                    <a:gsLst>
                      <a:gs pos="0">
                        <a:srgbClr val="FFFFFF">
                          <a:alpha val="29803"/>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49" name="Google Shape;449;p54"/>
                <p:cNvSpPr/>
                <p:nvPr/>
              </p:nvSpPr>
              <p:spPr>
                <a:xfrm>
                  <a:off x="4093473" y="5856405"/>
                  <a:ext cx="1070400" cy="369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1000">
                      <a:solidFill>
                        <a:schemeClr val="accent5"/>
                      </a:solidFill>
                      <a:latin typeface="Calibri"/>
                      <a:ea typeface="Calibri"/>
                      <a:cs typeface="Calibri"/>
                      <a:sym typeface="Calibri"/>
                    </a:rPr>
                    <a:t>    </a:t>
                  </a:r>
                  <a:r>
                    <a:rPr b="1" lang="en" sz="1900">
                      <a:solidFill>
                        <a:schemeClr val="accent5"/>
                      </a:solidFill>
                      <a:latin typeface="Calibri"/>
                      <a:ea typeface="Calibri"/>
                      <a:cs typeface="Calibri"/>
                      <a:sym typeface="Calibri"/>
                    </a:rPr>
                    <a:t> </a:t>
                  </a:r>
                  <a:r>
                    <a:rPr b="1" lang="en" sz="2300">
                      <a:solidFill>
                        <a:schemeClr val="accent5"/>
                      </a:solidFill>
                      <a:latin typeface="Calibri"/>
                      <a:ea typeface="Calibri"/>
                      <a:cs typeface="Calibri"/>
                      <a:sym typeface="Calibri"/>
                    </a:rPr>
                    <a:t>0.81</a:t>
                  </a:r>
                  <a:endParaRPr b="1" sz="2300">
                    <a:solidFill>
                      <a:schemeClr val="accent5"/>
                    </a:solidFill>
                    <a:latin typeface="Calibri"/>
                    <a:ea typeface="Calibri"/>
                    <a:cs typeface="Calibri"/>
                    <a:sym typeface="Calibri"/>
                  </a:endParaRPr>
                </a:p>
              </p:txBody>
            </p:sp>
          </p:grpSp>
          <p:grpSp>
            <p:nvGrpSpPr>
              <p:cNvPr id="450" name="Google Shape;450;p54"/>
              <p:cNvGrpSpPr/>
              <p:nvPr/>
            </p:nvGrpSpPr>
            <p:grpSpPr>
              <a:xfrm>
                <a:off x="2682009" y="4114609"/>
                <a:ext cx="1115281" cy="1115281"/>
                <a:chOff x="2682009" y="4114609"/>
                <a:chExt cx="1115281" cy="1115281"/>
              </a:xfrm>
            </p:grpSpPr>
            <p:grpSp>
              <p:nvGrpSpPr>
                <p:cNvPr id="451" name="Google Shape;451;p54"/>
                <p:cNvGrpSpPr/>
                <p:nvPr/>
              </p:nvGrpSpPr>
              <p:grpSpPr>
                <a:xfrm>
                  <a:off x="2682009" y="4114609"/>
                  <a:ext cx="1115281" cy="1115281"/>
                  <a:chOff x="2693133" y="4148306"/>
                  <a:chExt cx="1185600" cy="1185600"/>
                </a:xfrm>
              </p:grpSpPr>
              <p:sp>
                <p:nvSpPr>
                  <p:cNvPr id="452" name="Google Shape;452;p54"/>
                  <p:cNvSpPr/>
                  <p:nvPr/>
                </p:nvSpPr>
                <p:spPr>
                  <a:xfrm>
                    <a:off x="2693133" y="4148306"/>
                    <a:ext cx="1185600" cy="1185600"/>
                  </a:xfrm>
                  <a:prstGeom prst="ellipse">
                    <a:avLst/>
                  </a:prstGeom>
                  <a:solidFill>
                    <a:srgbClr val="0000FF"/>
                  </a:solidFill>
                  <a:ln cap="flat" cmpd="sng" w="19050">
                    <a:solidFill>
                      <a:schemeClr val="lt1"/>
                    </a:solidFill>
                    <a:prstDash val="solid"/>
                    <a:round/>
                    <a:headEnd len="sm" w="sm" type="none"/>
                    <a:tailEnd len="sm" w="sm" type="none"/>
                  </a:ln>
                  <a:effectLst>
                    <a:outerShdw blurRad="76200" sx="101000" rotWithShape="0" algn="ctr" sy="10100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 name="Google Shape;453;p54"/>
                  <p:cNvSpPr/>
                  <p:nvPr/>
                </p:nvSpPr>
                <p:spPr>
                  <a:xfrm>
                    <a:off x="2734569" y="4189741"/>
                    <a:ext cx="1102822" cy="551411"/>
                  </a:xfrm>
                  <a:custGeom>
                    <a:rect b="b" l="l" r="r" t="t"/>
                    <a:pathLst>
                      <a:path extrusionOk="0" h="551411" w="1102822">
                        <a:moveTo>
                          <a:pt x="0" y="551411"/>
                        </a:moveTo>
                        <a:cubicBezTo>
                          <a:pt x="0" y="246875"/>
                          <a:pt x="246875" y="0"/>
                          <a:pt x="551411" y="0"/>
                        </a:cubicBezTo>
                        <a:cubicBezTo>
                          <a:pt x="855947" y="0"/>
                          <a:pt x="1102822" y="246875"/>
                          <a:pt x="1102822" y="551411"/>
                        </a:cubicBezTo>
                        <a:cubicBezTo>
                          <a:pt x="1010920" y="643313"/>
                          <a:pt x="91902" y="643313"/>
                          <a:pt x="0" y="551411"/>
                        </a:cubicBezTo>
                        <a:close/>
                      </a:path>
                    </a:pathLst>
                  </a:custGeom>
                  <a:gradFill>
                    <a:gsLst>
                      <a:gs pos="0">
                        <a:srgbClr val="FFFFFF">
                          <a:alpha val="29803"/>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4" name="Google Shape;454;p54"/>
                <p:cNvSpPr/>
                <p:nvPr/>
              </p:nvSpPr>
              <p:spPr>
                <a:xfrm>
                  <a:off x="2796329" y="4154239"/>
                  <a:ext cx="878400" cy="887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4 Dense Layers</a:t>
                  </a:r>
                  <a:endParaRPr sz="800">
                    <a:solidFill>
                      <a:schemeClr val="lt1"/>
                    </a:solidFill>
                    <a:latin typeface="Calibri"/>
                    <a:ea typeface="Calibri"/>
                    <a:cs typeface="Calibri"/>
                    <a:sym typeface="Calibri"/>
                  </a:endParaRPr>
                </a:p>
                <a:p>
                  <a:pPr indent="0" lvl="0" marL="0" marR="0" rtl="0" algn="l">
                    <a:spcBef>
                      <a:spcPts val="0"/>
                    </a:spcBef>
                    <a:spcAft>
                      <a:spcPts val="0"/>
                    </a:spcAft>
                    <a:buNone/>
                  </a:pPr>
                  <a:r>
                    <a:rPr lang="en" sz="800">
                      <a:solidFill>
                        <a:schemeClr val="lt1"/>
                      </a:solidFill>
                      <a:latin typeface="Calibri"/>
                      <a:ea typeface="Calibri"/>
                      <a:cs typeface="Calibri"/>
                      <a:sym typeface="Calibri"/>
                    </a:rPr>
                    <a:t>-Nodes: 512, 256, 128,  64</a:t>
                  </a:r>
                  <a:endParaRPr sz="800">
                    <a:solidFill>
                      <a:schemeClr val="lt1"/>
                    </a:solidFill>
                    <a:latin typeface="Calibri"/>
                    <a:ea typeface="Calibri"/>
                    <a:cs typeface="Calibri"/>
                    <a:sym typeface="Calibri"/>
                  </a:endParaRPr>
                </a:p>
                <a:p>
                  <a:pPr indent="0" lvl="0" marL="0" marR="0" rtl="0" algn="l">
                    <a:spcBef>
                      <a:spcPts val="0"/>
                    </a:spcBef>
                    <a:spcAft>
                      <a:spcPts val="0"/>
                    </a:spcAft>
                    <a:buNone/>
                  </a:pPr>
                  <a:r>
                    <a:rPr lang="en" sz="800">
                      <a:solidFill>
                        <a:schemeClr val="lt1"/>
                      </a:solidFill>
                      <a:latin typeface="Calibri"/>
                      <a:ea typeface="Calibri"/>
                      <a:cs typeface="Calibri"/>
                      <a:sym typeface="Calibri"/>
                    </a:rPr>
                    <a:t>-Activation: relu,softmax </a:t>
                  </a:r>
                  <a:r>
                    <a:rPr lang="en" sz="900">
                      <a:solidFill>
                        <a:schemeClr val="lt1"/>
                      </a:solidFill>
                      <a:latin typeface="Calibri"/>
                      <a:ea typeface="Calibri"/>
                      <a:cs typeface="Calibri"/>
                      <a:sym typeface="Calibri"/>
                    </a:rPr>
                    <a:t>        </a:t>
                  </a:r>
                  <a:endParaRPr sz="900">
                    <a:solidFill>
                      <a:schemeClr val="lt1"/>
                    </a:solidFill>
                    <a:latin typeface="Calibri"/>
                    <a:ea typeface="Calibri"/>
                    <a:cs typeface="Calibri"/>
                    <a:sym typeface="Calibri"/>
                  </a:endParaRPr>
                </a:p>
              </p:txBody>
            </p:sp>
          </p:grpSp>
        </p:grpSp>
      </p:grpSp>
      <p:sp>
        <p:nvSpPr>
          <p:cNvPr id="455" name="Google Shape;455;p54"/>
          <p:cNvSpPr/>
          <p:nvPr/>
        </p:nvSpPr>
        <p:spPr>
          <a:xfrm>
            <a:off x="1497825" y="3280350"/>
            <a:ext cx="797100" cy="59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Train Model</a:t>
            </a:r>
            <a:endParaRPr b="1">
              <a:solidFill>
                <a:schemeClr val="lt1"/>
              </a:solidFill>
            </a:endParaRPr>
          </a:p>
        </p:txBody>
      </p:sp>
      <p:sp>
        <p:nvSpPr>
          <p:cNvPr id="456" name="Google Shape;456;p54"/>
          <p:cNvSpPr/>
          <p:nvPr/>
        </p:nvSpPr>
        <p:spPr>
          <a:xfrm>
            <a:off x="1796775" y="3875250"/>
            <a:ext cx="241800" cy="452700"/>
          </a:xfrm>
          <a:prstGeom prst="downArrow">
            <a:avLst>
              <a:gd fmla="val 50000" name="adj1"/>
              <a:gd fmla="val 49022"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4"/>
          <p:cNvSpPr/>
          <p:nvPr/>
        </p:nvSpPr>
        <p:spPr>
          <a:xfrm>
            <a:off x="2294925" y="3532350"/>
            <a:ext cx="352800" cy="90900"/>
          </a:xfrm>
          <a:prstGeom prst="leftArrow">
            <a:avLst>
              <a:gd fmla="val 50000" name="adj1"/>
              <a:gd fmla="val 78457"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4"/>
          <p:cNvSpPr/>
          <p:nvPr/>
        </p:nvSpPr>
        <p:spPr>
          <a:xfrm>
            <a:off x="1184425" y="3532350"/>
            <a:ext cx="313500" cy="90900"/>
          </a:xfrm>
          <a:prstGeom prst="rightArrow">
            <a:avLst>
              <a:gd fmla="val 50000" name="adj1"/>
              <a:gd fmla="val 47611"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4"/>
          <p:cNvSpPr txBox="1"/>
          <p:nvPr/>
        </p:nvSpPr>
        <p:spPr>
          <a:xfrm>
            <a:off x="3482600" y="55250"/>
            <a:ext cx="2670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lt1"/>
                </a:solidFill>
                <a:latin typeface="Times New Roman"/>
                <a:ea typeface="Times New Roman"/>
                <a:cs typeface="Times New Roman"/>
                <a:sym typeface="Times New Roman"/>
              </a:rPr>
              <a:t>Final Model</a:t>
            </a:r>
            <a:endParaRPr b="1" sz="2300">
              <a:solidFill>
                <a:schemeClr val="lt1"/>
              </a:solidFill>
              <a:latin typeface="Times New Roman"/>
              <a:ea typeface="Times New Roman"/>
              <a:cs typeface="Times New Roman"/>
              <a:sym typeface="Times New Roman"/>
            </a:endParaRPr>
          </a:p>
        </p:txBody>
      </p:sp>
      <p:pic>
        <p:nvPicPr>
          <p:cNvPr id="460" name="Google Shape;460;p54"/>
          <p:cNvPicPr preferRelativeResize="0"/>
          <p:nvPr/>
        </p:nvPicPr>
        <p:blipFill>
          <a:blip r:embed="rId3">
            <a:alphaModFix/>
          </a:blip>
          <a:stretch>
            <a:fillRect/>
          </a:stretch>
        </p:blipFill>
        <p:spPr>
          <a:xfrm>
            <a:off x="4461925" y="872200"/>
            <a:ext cx="4330725" cy="3303176"/>
          </a:xfrm>
          <a:prstGeom prst="rect">
            <a:avLst/>
          </a:prstGeom>
          <a:noFill/>
          <a:ln>
            <a:noFill/>
          </a:ln>
        </p:spPr>
      </p:pic>
      <p:sp>
        <p:nvSpPr>
          <p:cNvPr id="461" name="Google Shape;461;p54"/>
          <p:cNvSpPr/>
          <p:nvPr/>
        </p:nvSpPr>
        <p:spPr>
          <a:xfrm>
            <a:off x="6153500" y="2395700"/>
            <a:ext cx="313500" cy="11364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4"/>
          <p:cNvSpPr/>
          <p:nvPr/>
        </p:nvSpPr>
        <p:spPr>
          <a:xfrm>
            <a:off x="6613250" y="2011500"/>
            <a:ext cx="313500" cy="15207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4"/>
          <p:cNvSpPr/>
          <p:nvPr/>
        </p:nvSpPr>
        <p:spPr>
          <a:xfrm>
            <a:off x="5230700" y="2395700"/>
            <a:ext cx="1236300" cy="256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4"/>
          <p:cNvSpPr/>
          <p:nvPr/>
        </p:nvSpPr>
        <p:spPr>
          <a:xfrm>
            <a:off x="5230700" y="2011500"/>
            <a:ext cx="1695900" cy="256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468" name="Shape 468"/>
        <p:cNvGrpSpPr/>
        <p:nvPr/>
      </p:nvGrpSpPr>
      <p:grpSpPr>
        <a:xfrm>
          <a:off x="0" y="0"/>
          <a:ext cx="0" cy="0"/>
          <a:chOff x="0" y="0"/>
          <a:chExt cx="0" cy="0"/>
        </a:xfrm>
      </p:grpSpPr>
      <p:pic>
        <p:nvPicPr>
          <p:cNvPr id="469" name="Google Shape;469;p55"/>
          <p:cNvPicPr preferRelativeResize="0"/>
          <p:nvPr/>
        </p:nvPicPr>
        <p:blipFill>
          <a:blip r:embed="rId3">
            <a:alphaModFix/>
          </a:blip>
          <a:stretch>
            <a:fillRect/>
          </a:stretch>
        </p:blipFill>
        <p:spPr>
          <a:xfrm>
            <a:off x="4752875" y="2896438"/>
            <a:ext cx="986439" cy="588575"/>
          </a:xfrm>
          <a:prstGeom prst="rect">
            <a:avLst/>
          </a:prstGeom>
          <a:noFill/>
          <a:ln>
            <a:noFill/>
          </a:ln>
        </p:spPr>
      </p:pic>
      <p:pic>
        <p:nvPicPr>
          <p:cNvPr id="470" name="Google Shape;470;p55"/>
          <p:cNvPicPr preferRelativeResize="0"/>
          <p:nvPr/>
        </p:nvPicPr>
        <p:blipFill>
          <a:blip r:embed="rId4">
            <a:alphaModFix/>
          </a:blip>
          <a:stretch>
            <a:fillRect/>
          </a:stretch>
        </p:blipFill>
        <p:spPr>
          <a:xfrm>
            <a:off x="152400" y="1387850"/>
            <a:ext cx="986450" cy="588575"/>
          </a:xfrm>
          <a:prstGeom prst="rect">
            <a:avLst/>
          </a:prstGeom>
          <a:noFill/>
          <a:ln>
            <a:noFill/>
          </a:ln>
        </p:spPr>
      </p:pic>
      <p:pic>
        <p:nvPicPr>
          <p:cNvPr id="471" name="Google Shape;471;p55"/>
          <p:cNvPicPr preferRelativeResize="0"/>
          <p:nvPr/>
        </p:nvPicPr>
        <p:blipFill>
          <a:blip r:embed="rId5">
            <a:alphaModFix/>
          </a:blip>
          <a:stretch>
            <a:fillRect/>
          </a:stretch>
        </p:blipFill>
        <p:spPr>
          <a:xfrm>
            <a:off x="4752875" y="1393398"/>
            <a:ext cx="986450" cy="588575"/>
          </a:xfrm>
          <a:prstGeom prst="rect">
            <a:avLst/>
          </a:prstGeom>
          <a:noFill/>
          <a:ln>
            <a:noFill/>
          </a:ln>
        </p:spPr>
      </p:pic>
      <p:pic>
        <p:nvPicPr>
          <p:cNvPr id="472" name="Google Shape;472;p55"/>
          <p:cNvPicPr preferRelativeResize="0"/>
          <p:nvPr/>
        </p:nvPicPr>
        <p:blipFill>
          <a:blip r:embed="rId6">
            <a:alphaModFix/>
          </a:blip>
          <a:stretch>
            <a:fillRect/>
          </a:stretch>
        </p:blipFill>
        <p:spPr>
          <a:xfrm>
            <a:off x="4752875" y="2162025"/>
            <a:ext cx="986450" cy="588575"/>
          </a:xfrm>
          <a:prstGeom prst="rect">
            <a:avLst/>
          </a:prstGeom>
          <a:noFill/>
          <a:ln>
            <a:noFill/>
          </a:ln>
        </p:spPr>
      </p:pic>
      <p:pic>
        <p:nvPicPr>
          <p:cNvPr id="473" name="Google Shape;473;p55"/>
          <p:cNvPicPr preferRelativeResize="0"/>
          <p:nvPr/>
        </p:nvPicPr>
        <p:blipFill>
          <a:blip r:embed="rId7">
            <a:alphaModFix/>
          </a:blip>
          <a:stretch>
            <a:fillRect/>
          </a:stretch>
        </p:blipFill>
        <p:spPr>
          <a:xfrm>
            <a:off x="152400" y="4399476"/>
            <a:ext cx="986450" cy="588575"/>
          </a:xfrm>
          <a:prstGeom prst="rect">
            <a:avLst/>
          </a:prstGeom>
          <a:noFill/>
          <a:ln>
            <a:noFill/>
          </a:ln>
        </p:spPr>
      </p:pic>
      <p:pic>
        <p:nvPicPr>
          <p:cNvPr id="474" name="Google Shape;474;p55"/>
          <p:cNvPicPr preferRelativeResize="0"/>
          <p:nvPr/>
        </p:nvPicPr>
        <p:blipFill>
          <a:blip r:embed="rId8">
            <a:alphaModFix/>
          </a:blip>
          <a:stretch>
            <a:fillRect/>
          </a:stretch>
        </p:blipFill>
        <p:spPr>
          <a:xfrm>
            <a:off x="152400" y="2147838"/>
            <a:ext cx="986450" cy="588575"/>
          </a:xfrm>
          <a:prstGeom prst="rect">
            <a:avLst/>
          </a:prstGeom>
          <a:noFill/>
          <a:ln>
            <a:noFill/>
          </a:ln>
        </p:spPr>
      </p:pic>
      <p:pic>
        <p:nvPicPr>
          <p:cNvPr id="475" name="Google Shape;475;p55"/>
          <p:cNvPicPr preferRelativeResize="0"/>
          <p:nvPr/>
        </p:nvPicPr>
        <p:blipFill>
          <a:blip r:embed="rId9">
            <a:alphaModFix/>
          </a:blip>
          <a:stretch>
            <a:fillRect/>
          </a:stretch>
        </p:blipFill>
        <p:spPr>
          <a:xfrm>
            <a:off x="4752875" y="3647963"/>
            <a:ext cx="986450" cy="588575"/>
          </a:xfrm>
          <a:prstGeom prst="rect">
            <a:avLst/>
          </a:prstGeom>
          <a:noFill/>
          <a:ln>
            <a:noFill/>
          </a:ln>
        </p:spPr>
      </p:pic>
      <p:pic>
        <p:nvPicPr>
          <p:cNvPr id="476" name="Google Shape;476;p55"/>
          <p:cNvPicPr preferRelativeResize="0"/>
          <p:nvPr/>
        </p:nvPicPr>
        <p:blipFill>
          <a:blip r:embed="rId10">
            <a:alphaModFix/>
          </a:blip>
          <a:stretch>
            <a:fillRect/>
          </a:stretch>
        </p:blipFill>
        <p:spPr>
          <a:xfrm>
            <a:off x="152400" y="3630875"/>
            <a:ext cx="986450" cy="588575"/>
          </a:xfrm>
          <a:prstGeom prst="rect">
            <a:avLst/>
          </a:prstGeom>
          <a:noFill/>
          <a:ln>
            <a:noFill/>
          </a:ln>
        </p:spPr>
      </p:pic>
      <p:pic>
        <p:nvPicPr>
          <p:cNvPr id="477" name="Google Shape;477;p55"/>
          <p:cNvPicPr preferRelativeResize="0"/>
          <p:nvPr/>
        </p:nvPicPr>
        <p:blipFill>
          <a:blip r:embed="rId11">
            <a:alphaModFix/>
          </a:blip>
          <a:stretch>
            <a:fillRect/>
          </a:stretch>
        </p:blipFill>
        <p:spPr>
          <a:xfrm>
            <a:off x="4752875" y="4399500"/>
            <a:ext cx="986450" cy="588575"/>
          </a:xfrm>
          <a:prstGeom prst="rect">
            <a:avLst/>
          </a:prstGeom>
          <a:noFill/>
          <a:ln>
            <a:noFill/>
          </a:ln>
        </p:spPr>
      </p:pic>
      <p:pic>
        <p:nvPicPr>
          <p:cNvPr id="478" name="Google Shape;478;p55"/>
          <p:cNvPicPr preferRelativeResize="0"/>
          <p:nvPr/>
        </p:nvPicPr>
        <p:blipFill>
          <a:blip r:embed="rId12">
            <a:alphaModFix/>
          </a:blip>
          <a:stretch>
            <a:fillRect/>
          </a:stretch>
        </p:blipFill>
        <p:spPr>
          <a:xfrm>
            <a:off x="152400" y="2907825"/>
            <a:ext cx="986450" cy="588575"/>
          </a:xfrm>
          <a:prstGeom prst="rect">
            <a:avLst/>
          </a:prstGeom>
          <a:noFill/>
          <a:ln>
            <a:noFill/>
          </a:ln>
        </p:spPr>
      </p:pic>
      <p:graphicFrame>
        <p:nvGraphicFramePr>
          <p:cNvPr id="479" name="Google Shape;479;p55"/>
          <p:cNvGraphicFramePr/>
          <p:nvPr/>
        </p:nvGraphicFramePr>
        <p:xfrm>
          <a:off x="1138850" y="1387838"/>
          <a:ext cx="3000000" cy="3000000"/>
        </p:xfrm>
        <a:graphic>
          <a:graphicData uri="http://schemas.openxmlformats.org/drawingml/2006/table">
            <a:tbl>
              <a:tblPr>
                <a:noFill/>
                <a:tableStyleId>{9D71B0AC-FB26-4DE2-9D80-55D9FB90AF92}</a:tableStyleId>
              </a:tblPr>
              <a:tblGrid>
                <a:gridCol w="1101175"/>
                <a:gridCol w="1101175"/>
                <a:gridCol w="1101175"/>
              </a:tblGrid>
              <a:tr h="693500">
                <a:tc>
                  <a:txBody>
                    <a:bodyPr/>
                    <a:lstStyle/>
                    <a:p>
                      <a:pPr indent="0" lvl="0" marL="0" rtl="0" algn="ctr">
                        <a:lnSpc>
                          <a:spcPct val="200000"/>
                        </a:lnSpc>
                        <a:spcBef>
                          <a:spcPts val="0"/>
                        </a:spcBef>
                        <a:spcAft>
                          <a:spcPts val="0"/>
                        </a:spcAft>
                        <a:buNone/>
                      </a:pPr>
                      <a:r>
                        <a:rPr lang="en">
                          <a:solidFill>
                            <a:schemeClr val="lt1"/>
                          </a:solidFill>
                        </a:rPr>
                        <a:t> 0.81</a:t>
                      </a:r>
                      <a:endParaRPr>
                        <a:solidFill>
                          <a:schemeClr val="lt1"/>
                        </a:solidFill>
                      </a:endParaRPr>
                    </a:p>
                  </a:txBody>
                  <a:tcPr marT="91425" marB="91425" marR="91425" marL="91425" anchor="ctr"/>
                </a:tc>
                <a:tc>
                  <a:txBody>
                    <a:bodyPr/>
                    <a:lstStyle/>
                    <a:p>
                      <a:pPr indent="0" lvl="0" marL="0" rtl="0" algn="ctr">
                        <a:lnSpc>
                          <a:spcPct val="200000"/>
                        </a:lnSpc>
                        <a:spcBef>
                          <a:spcPts val="0"/>
                        </a:spcBef>
                        <a:spcAft>
                          <a:spcPts val="0"/>
                        </a:spcAft>
                        <a:buNone/>
                      </a:pPr>
                      <a:r>
                        <a:rPr lang="en">
                          <a:solidFill>
                            <a:schemeClr val="lt1"/>
                          </a:solidFill>
                        </a:rPr>
                        <a:t>0.85</a:t>
                      </a:r>
                      <a:endParaRPr>
                        <a:solidFill>
                          <a:schemeClr val="lt1"/>
                        </a:solidFill>
                      </a:endParaRPr>
                    </a:p>
                  </a:txBody>
                  <a:tcPr marT="91425" marB="91425" marR="91425" marL="91425" anchor="ctr"/>
                </a:tc>
                <a:tc>
                  <a:txBody>
                    <a:bodyPr/>
                    <a:lstStyle/>
                    <a:p>
                      <a:pPr indent="0" lvl="0" marL="0" rtl="0" algn="ctr">
                        <a:lnSpc>
                          <a:spcPct val="200000"/>
                        </a:lnSpc>
                        <a:spcBef>
                          <a:spcPts val="0"/>
                        </a:spcBef>
                        <a:spcAft>
                          <a:spcPts val="0"/>
                        </a:spcAft>
                        <a:buNone/>
                      </a:pPr>
                      <a:r>
                        <a:rPr lang="en">
                          <a:solidFill>
                            <a:schemeClr val="lt1"/>
                          </a:solidFill>
                        </a:rPr>
                        <a:t>0.83</a:t>
                      </a:r>
                      <a:endParaRPr>
                        <a:solidFill>
                          <a:schemeClr val="lt1"/>
                        </a:solidFill>
                      </a:endParaRPr>
                    </a:p>
                  </a:txBody>
                  <a:tcPr marT="91425" marB="91425" marR="91425" marL="91425" anchor="ctr"/>
                </a:tc>
              </a:tr>
              <a:tr h="792250">
                <a:tc>
                  <a:txBody>
                    <a:bodyPr/>
                    <a:lstStyle/>
                    <a:p>
                      <a:pPr indent="0" lvl="0" marL="0" rtl="0" algn="ctr">
                        <a:lnSpc>
                          <a:spcPct val="200000"/>
                        </a:lnSpc>
                        <a:spcBef>
                          <a:spcPts val="0"/>
                        </a:spcBef>
                        <a:spcAft>
                          <a:spcPts val="0"/>
                        </a:spcAft>
                        <a:buNone/>
                      </a:pPr>
                      <a:r>
                        <a:rPr lang="en">
                          <a:solidFill>
                            <a:schemeClr val="lt1"/>
                          </a:solidFill>
                        </a:rPr>
                        <a:t>0.95</a:t>
                      </a:r>
                      <a:endParaRPr>
                        <a:solidFill>
                          <a:schemeClr val="lt1"/>
                        </a:solidFill>
                      </a:endParaRPr>
                    </a:p>
                  </a:txBody>
                  <a:tcPr marT="91425" marB="91425" marR="91425" marL="91425" anchor="ctr"/>
                </a:tc>
                <a:tc>
                  <a:txBody>
                    <a:bodyPr/>
                    <a:lstStyle/>
                    <a:p>
                      <a:pPr indent="0" lvl="0" marL="0" rtl="0" algn="ctr">
                        <a:lnSpc>
                          <a:spcPct val="200000"/>
                        </a:lnSpc>
                        <a:spcBef>
                          <a:spcPts val="0"/>
                        </a:spcBef>
                        <a:spcAft>
                          <a:spcPts val="0"/>
                        </a:spcAft>
                        <a:buNone/>
                      </a:pPr>
                      <a:r>
                        <a:rPr lang="en">
                          <a:solidFill>
                            <a:schemeClr val="lt1"/>
                          </a:solidFill>
                        </a:rPr>
                        <a:t>0.82</a:t>
                      </a:r>
                      <a:endParaRPr>
                        <a:solidFill>
                          <a:schemeClr val="lt1"/>
                        </a:solidFill>
                      </a:endParaRPr>
                    </a:p>
                  </a:txBody>
                  <a:tcPr marT="91425" marB="91425" marR="91425" marL="91425" anchor="ctr"/>
                </a:tc>
                <a:tc>
                  <a:txBody>
                    <a:bodyPr/>
                    <a:lstStyle/>
                    <a:p>
                      <a:pPr indent="0" lvl="0" marL="0" rtl="0" algn="ctr">
                        <a:lnSpc>
                          <a:spcPct val="200000"/>
                        </a:lnSpc>
                        <a:spcBef>
                          <a:spcPts val="0"/>
                        </a:spcBef>
                        <a:spcAft>
                          <a:spcPts val="0"/>
                        </a:spcAft>
                        <a:buNone/>
                      </a:pPr>
                      <a:r>
                        <a:rPr lang="en">
                          <a:solidFill>
                            <a:schemeClr val="lt1"/>
                          </a:solidFill>
                        </a:rPr>
                        <a:t>0.88</a:t>
                      </a:r>
                      <a:endParaRPr>
                        <a:solidFill>
                          <a:schemeClr val="lt1"/>
                        </a:solidFill>
                      </a:endParaRPr>
                    </a:p>
                  </a:txBody>
                  <a:tcPr marT="91425" marB="91425" marR="91425" marL="91425" anchor="ctr"/>
                </a:tc>
              </a:tr>
              <a:tr h="702400">
                <a:tc>
                  <a:txBody>
                    <a:bodyPr/>
                    <a:lstStyle/>
                    <a:p>
                      <a:pPr indent="0" lvl="0" marL="0" rtl="0" algn="ctr">
                        <a:lnSpc>
                          <a:spcPct val="200000"/>
                        </a:lnSpc>
                        <a:spcBef>
                          <a:spcPts val="0"/>
                        </a:spcBef>
                        <a:spcAft>
                          <a:spcPts val="0"/>
                        </a:spcAft>
                        <a:buNone/>
                      </a:pPr>
                      <a:r>
                        <a:rPr lang="en">
                          <a:solidFill>
                            <a:schemeClr val="lt1"/>
                          </a:solidFill>
                        </a:rPr>
                        <a:t>0.66</a:t>
                      </a:r>
                      <a:endParaRPr>
                        <a:solidFill>
                          <a:schemeClr val="lt1"/>
                        </a:solidFill>
                      </a:endParaRPr>
                    </a:p>
                  </a:txBody>
                  <a:tcPr marT="91425" marB="91425" marR="91425" marL="91425" anchor="ctr"/>
                </a:tc>
                <a:tc>
                  <a:txBody>
                    <a:bodyPr/>
                    <a:lstStyle/>
                    <a:p>
                      <a:pPr indent="0" lvl="0" marL="0" rtl="0" algn="ctr">
                        <a:lnSpc>
                          <a:spcPct val="200000"/>
                        </a:lnSpc>
                        <a:spcBef>
                          <a:spcPts val="0"/>
                        </a:spcBef>
                        <a:spcAft>
                          <a:spcPts val="0"/>
                        </a:spcAft>
                        <a:buNone/>
                      </a:pPr>
                      <a:r>
                        <a:rPr lang="en">
                          <a:solidFill>
                            <a:schemeClr val="lt1"/>
                          </a:solidFill>
                        </a:rPr>
                        <a:t>0.75</a:t>
                      </a:r>
                      <a:endParaRPr>
                        <a:solidFill>
                          <a:schemeClr val="lt1"/>
                        </a:solidFill>
                      </a:endParaRPr>
                    </a:p>
                  </a:txBody>
                  <a:tcPr marT="91425" marB="91425" marR="91425" marL="91425" anchor="ctr"/>
                </a:tc>
                <a:tc>
                  <a:txBody>
                    <a:bodyPr/>
                    <a:lstStyle/>
                    <a:p>
                      <a:pPr indent="0" lvl="0" marL="0" rtl="0" algn="ctr">
                        <a:lnSpc>
                          <a:spcPct val="200000"/>
                        </a:lnSpc>
                        <a:spcBef>
                          <a:spcPts val="0"/>
                        </a:spcBef>
                        <a:spcAft>
                          <a:spcPts val="0"/>
                        </a:spcAft>
                        <a:buNone/>
                      </a:pPr>
                      <a:r>
                        <a:rPr lang="en">
                          <a:solidFill>
                            <a:schemeClr val="lt1"/>
                          </a:solidFill>
                        </a:rPr>
                        <a:t>0.70</a:t>
                      </a:r>
                      <a:endParaRPr>
                        <a:solidFill>
                          <a:schemeClr val="lt1"/>
                        </a:solidFill>
                      </a:endParaRPr>
                    </a:p>
                  </a:txBody>
                  <a:tcPr marT="91425" marB="91425" marR="91425" marL="91425" anchor="ctr"/>
                </a:tc>
              </a:tr>
              <a:tr h="758900">
                <a:tc>
                  <a:txBody>
                    <a:bodyPr/>
                    <a:lstStyle/>
                    <a:p>
                      <a:pPr indent="0" lvl="0" marL="0" rtl="0" algn="ctr">
                        <a:lnSpc>
                          <a:spcPct val="200000"/>
                        </a:lnSpc>
                        <a:spcBef>
                          <a:spcPts val="0"/>
                        </a:spcBef>
                        <a:spcAft>
                          <a:spcPts val="0"/>
                        </a:spcAft>
                        <a:buNone/>
                      </a:pPr>
                      <a:r>
                        <a:rPr lang="en">
                          <a:solidFill>
                            <a:schemeClr val="lt1"/>
                          </a:solidFill>
                        </a:rPr>
                        <a:t>0.64</a:t>
                      </a:r>
                      <a:endParaRPr>
                        <a:solidFill>
                          <a:schemeClr val="lt1"/>
                        </a:solidFill>
                      </a:endParaRPr>
                    </a:p>
                  </a:txBody>
                  <a:tcPr marT="91425" marB="91425" marR="91425" marL="91425" anchor="ctr"/>
                </a:tc>
                <a:tc>
                  <a:txBody>
                    <a:bodyPr/>
                    <a:lstStyle/>
                    <a:p>
                      <a:pPr indent="0" lvl="0" marL="0" rtl="0" algn="ctr">
                        <a:lnSpc>
                          <a:spcPct val="200000"/>
                        </a:lnSpc>
                        <a:spcBef>
                          <a:spcPts val="0"/>
                        </a:spcBef>
                        <a:spcAft>
                          <a:spcPts val="0"/>
                        </a:spcAft>
                        <a:buNone/>
                      </a:pPr>
                      <a:r>
                        <a:rPr lang="en">
                          <a:solidFill>
                            <a:schemeClr val="lt1"/>
                          </a:solidFill>
                        </a:rPr>
                        <a:t>0.65</a:t>
                      </a:r>
                      <a:endParaRPr>
                        <a:solidFill>
                          <a:schemeClr val="lt1"/>
                        </a:solidFill>
                      </a:endParaRPr>
                    </a:p>
                  </a:txBody>
                  <a:tcPr marT="91425" marB="91425" marR="91425" marL="91425" anchor="ctr"/>
                </a:tc>
                <a:tc>
                  <a:txBody>
                    <a:bodyPr/>
                    <a:lstStyle/>
                    <a:p>
                      <a:pPr indent="0" lvl="0" marL="0" rtl="0" algn="ctr">
                        <a:lnSpc>
                          <a:spcPct val="200000"/>
                        </a:lnSpc>
                        <a:spcBef>
                          <a:spcPts val="0"/>
                        </a:spcBef>
                        <a:spcAft>
                          <a:spcPts val="0"/>
                        </a:spcAft>
                        <a:buNone/>
                      </a:pPr>
                      <a:r>
                        <a:rPr lang="en">
                          <a:solidFill>
                            <a:schemeClr val="lt1"/>
                          </a:solidFill>
                        </a:rPr>
                        <a:t>0.65</a:t>
                      </a:r>
                      <a:endParaRPr>
                        <a:solidFill>
                          <a:schemeClr val="lt1"/>
                        </a:solidFill>
                      </a:endParaRPr>
                    </a:p>
                  </a:txBody>
                  <a:tcPr marT="91425" marB="91425" marR="91425" marL="91425" anchor="ctr"/>
                </a:tc>
              </a:tr>
              <a:tr h="653125">
                <a:tc>
                  <a:txBody>
                    <a:bodyPr/>
                    <a:lstStyle/>
                    <a:p>
                      <a:pPr indent="0" lvl="0" marL="0" rtl="0" algn="ctr">
                        <a:lnSpc>
                          <a:spcPct val="200000"/>
                        </a:lnSpc>
                        <a:spcBef>
                          <a:spcPts val="0"/>
                        </a:spcBef>
                        <a:spcAft>
                          <a:spcPts val="0"/>
                        </a:spcAft>
                        <a:buNone/>
                      </a:pPr>
                      <a:r>
                        <a:rPr lang="en">
                          <a:solidFill>
                            <a:schemeClr val="lt1"/>
                          </a:solidFill>
                        </a:rPr>
                        <a:t>0.83</a:t>
                      </a:r>
                      <a:endParaRPr>
                        <a:solidFill>
                          <a:schemeClr val="lt1"/>
                        </a:solidFill>
                      </a:endParaRPr>
                    </a:p>
                  </a:txBody>
                  <a:tcPr marT="91425" marB="91425" marR="91425" marL="91425" anchor="ctr"/>
                </a:tc>
                <a:tc>
                  <a:txBody>
                    <a:bodyPr/>
                    <a:lstStyle/>
                    <a:p>
                      <a:pPr indent="0" lvl="0" marL="0" rtl="0" algn="ctr">
                        <a:lnSpc>
                          <a:spcPct val="200000"/>
                        </a:lnSpc>
                        <a:spcBef>
                          <a:spcPts val="0"/>
                        </a:spcBef>
                        <a:spcAft>
                          <a:spcPts val="0"/>
                        </a:spcAft>
                        <a:buNone/>
                      </a:pPr>
                      <a:r>
                        <a:rPr lang="en">
                          <a:solidFill>
                            <a:schemeClr val="lt1"/>
                          </a:solidFill>
                        </a:rPr>
                        <a:t>0.77</a:t>
                      </a:r>
                      <a:endParaRPr>
                        <a:solidFill>
                          <a:schemeClr val="lt1"/>
                        </a:solidFill>
                      </a:endParaRPr>
                    </a:p>
                  </a:txBody>
                  <a:tcPr marT="91425" marB="91425" marR="91425" marL="91425" anchor="ctr"/>
                </a:tc>
                <a:tc>
                  <a:txBody>
                    <a:bodyPr/>
                    <a:lstStyle/>
                    <a:p>
                      <a:pPr indent="0" lvl="0" marL="0" rtl="0" algn="ctr">
                        <a:lnSpc>
                          <a:spcPct val="200000"/>
                        </a:lnSpc>
                        <a:spcBef>
                          <a:spcPts val="0"/>
                        </a:spcBef>
                        <a:spcAft>
                          <a:spcPts val="0"/>
                        </a:spcAft>
                        <a:buNone/>
                      </a:pPr>
                      <a:r>
                        <a:rPr lang="en">
                          <a:solidFill>
                            <a:schemeClr val="lt1"/>
                          </a:solidFill>
                        </a:rPr>
                        <a:t>0.80</a:t>
                      </a:r>
                      <a:endParaRPr>
                        <a:solidFill>
                          <a:schemeClr val="lt1"/>
                        </a:solidFill>
                      </a:endParaRPr>
                    </a:p>
                  </a:txBody>
                  <a:tcPr marT="91425" marB="91425" marR="91425" marL="91425" anchor="ctr"/>
                </a:tc>
              </a:tr>
            </a:tbl>
          </a:graphicData>
        </a:graphic>
      </p:graphicFrame>
      <p:graphicFrame>
        <p:nvGraphicFramePr>
          <p:cNvPr id="480" name="Google Shape;480;p55"/>
          <p:cNvGraphicFramePr/>
          <p:nvPr/>
        </p:nvGraphicFramePr>
        <p:xfrm>
          <a:off x="5739325" y="1402013"/>
          <a:ext cx="3000000" cy="3000000"/>
        </p:xfrm>
        <a:graphic>
          <a:graphicData uri="http://schemas.openxmlformats.org/drawingml/2006/table">
            <a:tbl>
              <a:tblPr>
                <a:noFill/>
                <a:tableStyleId>{9D71B0AC-FB26-4DE2-9D80-55D9FB90AF92}</a:tableStyleId>
              </a:tblPr>
              <a:tblGrid>
                <a:gridCol w="1101175"/>
                <a:gridCol w="1101175"/>
                <a:gridCol w="1101175"/>
              </a:tblGrid>
              <a:tr h="693500">
                <a:tc>
                  <a:txBody>
                    <a:bodyPr/>
                    <a:lstStyle/>
                    <a:p>
                      <a:pPr indent="0" lvl="0" marL="0" rtl="0" algn="ctr">
                        <a:lnSpc>
                          <a:spcPct val="200000"/>
                        </a:lnSpc>
                        <a:spcBef>
                          <a:spcPts val="0"/>
                        </a:spcBef>
                        <a:spcAft>
                          <a:spcPts val="0"/>
                        </a:spcAft>
                        <a:buNone/>
                      </a:pPr>
                      <a:r>
                        <a:rPr lang="en">
                          <a:solidFill>
                            <a:schemeClr val="lt1"/>
                          </a:solidFill>
                        </a:rPr>
                        <a:t>0.78</a:t>
                      </a:r>
                      <a:endParaRPr>
                        <a:solidFill>
                          <a:schemeClr val="lt1"/>
                        </a:solidFill>
                      </a:endParaRPr>
                    </a:p>
                  </a:txBody>
                  <a:tcPr marT="91425" marB="91425" marR="91425" marL="91425" anchor="ctr"/>
                </a:tc>
                <a:tc>
                  <a:txBody>
                    <a:bodyPr/>
                    <a:lstStyle/>
                    <a:p>
                      <a:pPr indent="0" lvl="0" marL="0" rtl="0" algn="ctr">
                        <a:lnSpc>
                          <a:spcPct val="200000"/>
                        </a:lnSpc>
                        <a:spcBef>
                          <a:spcPts val="0"/>
                        </a:spcBef>
                        <a:spcAft>
                          <a:spcPts val="0"/>
                        </a:spcAft>
                        <a:buNone/>
                      </a:pPr>
                      <a:r>
                        <a:rPr lang="en">
                          <a:solidFill>
                            <a:schemeClr val="lt1"/>
                          </a:solidFill>
                        </a:rPr>
                        <a:t>0.75</a:t>
                      </a:r>
                      <a:endParaRPr>
                        <a:solidFill>
                          <a:schemeClr val="lt1"/>
                        </a:solidFill>
                      </a:endParaRPr>
                    </a:p>
                  </a:txBody>
                  <a:tcPr marT="91425" marB="91425" marR="91425" marL="91425" anchor="ctr"/>
                </a:tc>
                <a:tc>
                  <a:txBody>
                    <a:bodyPr/>
                    <a:lstStyle/>
                    <a:p>
                      <a:pPr indent="0" lvl="0" marL="0" rtl="0" algn="ctr">
                        <a:lnSpc>
                          <a:spcPct val="200000"/>
                        </a:lnSpc>
                        <a:spcBef>
                          <a:spcPts val="0"/>
                        </a:spcBef>
                        <a:spcAft>
                          <a:spcPts val="0"/>
                        </a:spcAft>
                        <a:buNone/>
                      </a:pPr>
                      <a:r>
                        <a:rPr lang="en">
                          <a:solidFill>
                            <a:schemeClr val="lt1"/>
                          </a:solidFill>
                        </a:rPr>
                        <a:t>0.77</a:t>
                      </a:r>
                      <a:endParaRPr>
                        <a:solidFill>
                          <a:schemeClr val="lt1"/>
                        </a:solidFill>
                      </a:endParaRPr>
                    </a:p>
                  </a:txBody>
                  <a:tcPr marT="91425" marB="91425" marR="91425" marL="91425" anchor="ctr"/>
                </a:tc>
              </a:tr>
              <a:tr h="792250">
                <a:tc>
                  <a:txBody>
                    <a:bodyPr/>
                    <a:lstStyle/>
                    <a:p>
                      <a:pPr indent="0" lvl="0" marL="0" rtl="0" algn="ctr">
                        <a:lnSpc>
                          <a:spcPct val="200000"/>
                        </a:lnSpc>
                        <a:spcBef>
                          <a:spcPts val="0"/>
                        </a:spcBef>
                        <a:spcAft>
                          <a:spcPts val="0"/>
                        </a:spcAft>
                        <a:buNone/>
                      </a:pPr>
                      <a:r>
                        <a:rPr lang="en">
                          <a:solidFill>
                            <a:schemeClr val="lt1"/>
                          </a:solidFill>
                        </a:rPr>
                        <a:t>0.93</a:t>
                      </a:r>
                      <a:endParaRPr>
                        <a:solidFill>
                          <a:schemeClr val="lt1"/>
                        </a:solidFill>
                      </a:endParaRPr>
                    </a:p>
                  </a:txBody>
                  <a:tcPr marT="91425" marB="91425" marR="91425" marL="91425" anchor="ctr"/>
                </a:tc>
                <a:tc>
                  <a:txBody>
                    <a:bodyPr/>
                    <a:lstStyle/>
                    <a:p>
                      <a:pPr indent="0" lvl="0" marL="0" rtl="0" algn="ctr">
                        <a:lnSpc>
                          <a:spcPct val="200000"/>
                        </a:lnSpc>
                        <a:spcBef>
                          <a:spcPts val="0"/>
                        </a:spcBef>
                        <a:spcAft>
                          <a:spcPts val="0"/>
                        </a:spcAft>
                        <a:buNone/>
                      </a:pPr>
                      <a:r>
                        <a:rPr lang="en">
                          <a:solidFill>
                            <a:schemeClr val="lt1"/>
                          </a:solidFill>
                        </a:rPr>
                        <a:t>0.81</a:t>
                      </a:r>
                      <a:endParaRPr>
                        <a:solidFill>
                          <a:schemeClr val="lt1"/>
                        </a:solidFill>
                      </a:endParaRPr>
                    </a:p>
                  </a:txBody>
                  <a:tcPr marT="91425" marB="91425" marR="91425" marL="91425" anchor="ctr"/>
                </a:tc>
                <a:tc>
                  <a:txBody>
                    <a:bodyPr/>
                    <a:lstStyle/>
                    <a:p>
                      <a:pPr indent="0" lvl="0" marL="0" rtl="0" algn="ctr">
                        <a:lnSpc>
                          <a:spcPct val="200000"/>
                        </a:lnSpc>
                        <a:spcBef>
                          <a:spcPts val="0"/>
                        </a:spcBef>
                        <a:spcAft>
                          <a:spcPts val="0"/>
                        </a:spcAft>
                        <a:buNone/>
                      </a:pPr>
                      <a:r>
                        <a:rPr lang="en">
                          <a:solidFill>
                            <a:schemeClr val="lt1"/>
                          </a:solidFill>
                        </a:rPr>
                        <a:t>0.86</a:t>
                      </a:r>
                      <a:endParaRPr>
                        <a:solidFill>
                          <a:schemeClr val="lt1"/>
                        </a:solidFill>
                      </a:endParaRPr>
                    </a:p>
                  </a:txBody>
                  <a:tcPr marT="91425" marB="91425" marR="91425" marL="91425" anchor="ctr"/>
                </a:tc>
              </a:tr>
              <a:tr h="702400">
                <a:tc>
                  <a:txBody>
                    <a:bodyPr/>
                    <a:lstStyle/>
                    <a:p>
                      <a:pPr indent="0" lvl="0" marL="0" rtl="0" algn="ctr">
                        <a:lnSpc>
                          <a:spcPct val="200000"/>
                        </a:lnSpc>
                        <a:spcBef>
                          <a:spcPts val="0"/>
                        </a:spcBef>
                        <a:spcAft>
                          <a:spcPts val="0"/>
                        </a:spcAft>
                        <a:buNone/>
                      </a:pPr>
                      <a:r>
                        <a:rPr lang="en">
                          <a:solidFill>
                            <a:schemeClr val="lt1"/>
                          </a:solidFill>
                        </a:rPr>
                        <a:t> 0.81</a:t>
                      </a:r>
                      <a:endParaRPr>
                        <a:solidFill>
                          <a:schemeClr val="lt1"/>
                        </a:solidFill>
                      </a:endParaRPr>
                    </a:p>
                  </a:txBody>
                  <a:tcPr marT="91425" marB="91425" marR="91425" marL="91425" anchor="ctr"/>
                </a:tc>
                <a:tc>
                  <a:txBody>
                    <a:bodyPr/>
                    <a:lstStyle/>
                    <a:p>
                      <a:pPr indent="0" lvl="0" marL="0" rtl="0" algn="ctr">
                        <a:lnSpc>
                          <a:spcPct val="200000"/>
                        </a:lnSpc>
                        <a:spcBef>
                          <a:spcPts val="0"/>
                        </a:spcBef>
                        <a:spcAft>
                          <a:spcPts val="0"/>
                        </a:spcAft>
                        <a:buNone/>
                      </a:pPr>
                      <a:r>
                        <a:rPr lang="en">
                          <a:solidFill>
                            <a:schemeClr val="lt1"/>
                          </a:solidFill>
                        </a:rPr>
                        <a:t> 0.85</a:t>
                      </a:r>
                      <a:endParaRPr>
                        <a:solidFill>
                          <a:schemeClr val="lt1"/>
                        </a:solidFill>
                      </a:endParaRPr>
                    </a:p>
                  </a:txBody>
                  <a:tcPr marT="91425" marB="91425" marR="91425" marL="91425" anchor="ctr"/>
                </a:tc>
                <a:tc>
                  <a:txBody>
                    <a:bodyPr/>
                    <a:lstStyle/>
                    <a:p>
                      <a:pPr indent="0" lvl="0" marL="0" rtl="0" algn="ctr">
                        <a:lnSpc>
                          <a:spcPct val="200000"/>
                        </a:lnSpc>
                        <a:spcBef>
                          <a:spcPts val="0"/>
                        </a:spcBef>
                        <a:spcAft>
                          <a:spcPts val="0"/>
                        </a:spcAft>
                        <a:buNone/>
                      </a:pPr>
                      <a:r>
                        <a:rPr lang="en">
                          <a:solidFill>
                            <a:schemeClr val="lt1"/>
                          </a:solidFill>
                        </a:rPr>
                        <a:t> 0.83</a:t>
                      </a:r>
                      <a:endParaRPr>
                        <a:solidFill>
                          <a:schemeClr val="lt1"/>
                        </a:solidFill>
                      </a:endParaRPr>
                    </a:p>
                  </a:txBody>
                  <a:tcPr marT="91425" marB="91425" marR="91425" marL="91425" anchor="ctr"/>
                </a:tc>
              </a:tr>
              <a:tr h="758900">
                <a:tc>
                  <a:txBody>
                    <a:bodyPr/>
                    <a:lstStyle/>
                    <a:p>
                      <a:pPr indent="0" lvl="0" marL="0" rtl="0" algn="ctr">
                        <a:lnSpc>
                          <a:spcPct val="200000"/>
                        </a:lnSpc>
                        <a:spcBef>
                          <a:spcPts val="0"/>
                        </a:spcBef>
                        <a:spcAft>
                          <a:spcPts val="0"/>
                        </a:spcAft>
                        <a:buNone/>
                      </a:pPr>
                      <a:r>
                        <a:rPr lang="en">
                          <a:solidFill>
                            <a:schemeClr val="lt1"/>
                          </a:solidFill>
                        </a:rPr>
                        <a:t>0.83</a:t>
                      </a:r>
                      <a:endParaRPr>
                        <a:solidFill>
                          <a:schemeClr val="lt1"/>
                        </a:solidFill>
                      </a:endParaRPr>
                    </a:p>
                  </a:txBody>
                  <a:tcPr marT="91425" marB="91425" marR="91425" marL="91425" anchor="ctr"/>
                </a:tc>
                <a:tc>
                  <a:txBody>
                    <a:bodyPr/>
                    <a:lstStyle/>
                    <a:p>
                      <a:pPr indent="0" lvl="0" marL="0" rtl="0" algn="ctr">
                        <a:lnSpc>
                          <a:spcPct val="200000"/>
                        </a:lnSpc>
                        <a:spcBef>
                          <a:spcPts val="0"/>
                        </a:spcBef>
                        <a:spcAft>
                          <a:spcPts val="0"/>
                        </a:spcAft>
                        <a:buNone/>
                      </a:pPr>
                      <a:r>
                        <a:rPr lang="en">
                          <a:solidFill>
                            <a:schemeClr val="lt1"/>
                          </a:solidFill>
                        </a:rPr>
                        <a:t>0.85</a:t>
                      </a:r>
                      <a:endParaRPr>
                        <a:solidFill>
                          <a:schemeClr val="lt1"/>
                        </a:solidFill>
                      </a:endParaRPr>
                    </a:p>
                  </a:txBody>
                  <a:tcPr marT="91425" marB="91425" marR="91425" marL="91425" anchor="ctr"/>
                </a:tc>
                <a:tc>
                  <a:txBody>
                    <a:bodyPr/>
                    <a:lstStyle/>
                    <a:p>
                      <a:pPr indent="0" lvl="0" marL="0" rtl="0" algn="ctr">
                        <a:lnSpc>
                          <a:spcPct val="200000"/>
                        </a:lnSpc>
                        <a:spcBef>
                          <a:spcPts val="0"/>
                        </a:spcBef>
                        <a:spcAft>
                          <a:spcPts val="0"/>
                        </a:spcAft>
                        <a:buNone/>
                      </a:pPr>
                      <a:r>
                        <a:rPr lang="en">
                          <a:solidFill>
                            <a:schemeClr val="lt1"/>
                          </a:solidFill>
                        </a:rPr>
                        <a:t>0.84</a:t>
                      </a:r>
                      <a:endParaRPr>
                        <a:solidFill>
                          <a:schemeClr val="lt1"/>
                        </a:solidFill>
                      </a:endParaRPr>
                    </a:p>
                  </a:txBody>
                  <a:tcPr marT="91425" marB="91425" marR="91425" marL="91425" anchor="ctr"/>
                </a:tc>
              </a:tr>
              <a:tr h="653125">
                <a:tc>
                  <a:txBody>
                    <a:bodyPr/>
                    <a:lstStyle/>
                    <a:p>
                      <a:pPr indent="0" lvl="0" marL="0" rtl="0" algn="ctr">
                        <a:lnSpc>
                          <a:spcPct val="200000"/>
                        </a:lnSpc>
                        <a:spcBef>
                          <a:spcPts val="0"/>
                        </a:spcBef>
                        <a:spcAft>
                          <a:spcPts val="0"/>
                        </a:spcAft>
                        <a:buNone/>
                      </a:pPr>
                      <a:r>
                        <a:rPr lang="en">
                          <a:solidFill>
                            <a:schemeClr val="lt1"/>
                          </a:solidFill>
                        </a:rPr>
                        <a:t>0.81</a:t>
                      </a:r>
                      <a:endParaRPr>
                        <a:solidFill>
                          <a:schemeClr val="lt1"/>
                        </a:solidFill>
                      </a:endParaRPr>
                    </a:p>
                  </a:txBody>
                  <a:tcPr marT="91425" marB="91425" marR="91425" marL="91425" anchor="ctr"/>
                </a:tc>
                <a:tc>
                  <a:txBody>
                    <a:bodyPr/>
                    <a:lstStyle/>
                    <a:p>
                      <a:pPr indent="0" lvl="0" marL="0" rtl="0" algn="ctr">
                        <a:lnSpc>
                          <a:spcPct val="200000"/>
                        </a:lnSpc>
                        <a:spcBef>
                          <a:spcPts val="0"/>
                        </a:spcBef>
                        <a:spcAft>
                          <a:spcPts val="0"/>
                        </a:spcAft>
                        <a:buNone/>
                      </a:pPr>
                      <a:r>
                        <a:rPr lang="en">
                          <a:solidFill>
                            <a:schemeClr val="lt1"/>
                          </a:solidFill>
                        </a:rPr>
                        <a:t>0.94</a:t>
                      </a:r>
                      <a:endParaRPr>
                        <a:solidFill>
                          <a:schemeClr val="lt1"/>
                        </a:solidFill>
                      </a:endParaRPr>
                    </a:p>
                  </a:txBody>
                  <a:tcPr marT="91425" marB="91425" marR="91425" marL="91425" anchor="ctr"/>
                </a:tc>
                <a:tc>
                  <a:txBody>
                    <a:bodyPr/>
                    <a:lstStyle/>
                    <a:p>
                      <a:pPr indent="0" lvl="0" marL="0" rtl="0" algn="ctr">
                        <a:lnSpc>
                          <a:spcPct val="200000"/>
                        </a:lnSpc>
                        <a:spcBef>
                          <a:spcPts val="0"/>
                        </a:spcBef>
                        <a:spcAft>
                          <a:spcPts val="0"/>
                        </a:spcAft>
                        <a:buNone/>
                      </a:pPr>
                      <a:r>
                        <a:rPr lang="en">
                          <a:solidFill>
                            <a:schemeClr val="lt1"/>
                          </a:solidFill>
                        </a:rPr>
                        <a:t>0.87</a:t>
                      </a:r>
                      <a:endParaRPr>
                        <a:solidFill>
                          <a:schemeClr val="lt1"/>
                        </a:solidFill>
                      </a:endParaRPr>
                    </a:p>
                  </a:txBody>
                  <a:tcPr marT="91425" marB="91425" marR="91425" marL="91425" anchor="ctr"/>
                </a:tc>
              </a:tr>
            </a:tbl>
          </a:graphicData>
        </a:graphic>
      </p:graphicFrame>
      <p:sp>
        <p:nvSpPr>
          <p:cNvPr id="481" name="Google Shape;481;p55"/>
          <p:cNvSpPr txBox="1"/>
          <p:nvPr/>
        </p:nvSpPr>
        <p:spPr>
          <a:xfrm>
            <a:off x="1138850" y="942100"/>
            <a:ext cx="33036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 Precision        Recall               F1</a:t>
            </a:r>
            <a:endParaRPr b="1">
              <a:solidFill>
                <a:schemeClr val="lt1"/>
              </a:solidFill>
            </a:endParaRPr>
          </a:p>
        </p:txBody>
      </p:sp>
      <p:sp>
        <p:nvSpPr>
          <p:cNvPr id="482" name="Google Shape;482;p55"/>
          <p:cNvSpPr txBox="1"/>
          <p:nvPr/>
        </p:nvSpPr>
        <p:spPr>
          <a:xfrm>
            <a:off x="5739288" y="942100"/>
            <a:ext cx="33036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 </a:t>
            </a:r>
            <a:r>
              <a:rPr b="1" lang="en">
                <a:solidFill>
                  <a:schemeClr val="lt1"/>
                </a:solidFill>
              </a:rPr>
              <a:t>Precision        Recall               F1</a:t>
            </a:r>
            <a:endParaRPr b="1">
              <a:solidFill>
                <a:schemeClr val="lt1"/>
              </a:solidFill>
            </a:endParaRPr>
          </a:p>
        </p:txBody>
      </p:sp>
      <p:sp>
        <p:nvSpPr>
          <p:cNvPr id="483" name="Google Shape;483;p55"/>
          <p:cNvSpPr txBox="1"/>
          <p:nvPr/>
        </p:nvSpPr>
        <p:spPr>
          <a:xfrm>
            <a:off x="102650" y="56250"/>
            <a:ext cx="655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lt1"/>
                </a:solidFill>
                <a:latin typeface="Times New Roman"/>
                <a:ea typeface="Times New Roman"/>
                <a:cs typeface="Times New Roman"/>
                <a:sym typeface="Times New Roman"/>
              </a:rPr>
              <a:t> 							Class Metrics</a:t>
            </a:r>
            <a:endParaRPr b="1" sz="2800">
              <a:solidFill>
                <a:schemeClr val="lt1"/>
              </a:solidFill>
              <a:latin typeface="Times New Roman"/>
              <a:ea typeface="Times New Roman"/>
              <a:cs typeface="Times New Roman"/>
              <a:sym typeface="Times New Roman"/>
            </a:endParaRPr>
          </a:p>
        </p:txBody>
      </p:sp>
      <p:sp>
        <p:nvSpPr>
          <p:cNvPr id="484" name="Google Shape;484;p55"/>
          <p:cNvSpPr/>
          <p:nvPr/>
        </p:nvSpPr>
        <p:spPr>
          <a:xfrm>
            <a:off x="2240025" y="1342300"/>
            <a:ext cx="1101300" cy="1531200"/>
          </a:xfrm>
          <a:prstGeom prst="rect">
            <a:avLst/>
          </a:prstGeom>
          <a:noFill/>
          <a:ln cap="flat" cmpd="sng" w="38100">
            <a:solidFill>
              <a:srgbClr val="D7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5"/>
          <p:cNvSpPr/>
          <p:nvPr/>
        </p:nvSpPr>
        <p:spPr>
          <a:xfrm>
            <a:off x="3341200" y="2873500"/>
            <a:ext cx="1101300" cy="1408200"/>
          </a:xfrm>
          <a:prstGeom prst="rect">
            <a:avLst/>
          </a:prstGeom>
          <a:noFill/>
          <a:ln cap="flat" cmpd="sng" w="38100">
            <a:solidFill>
              <a:srgbClr val="D7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5"/>
          <p:cNvSpPr/>
          <p:nvPr/>
        </p:nvSpPr>
        <p:spPr>
          <a:xfrm>
            <a:off x="152425" y="1385763"/>
            <a:ext cx="986400" cy="1531200"/>
          </a:xfrm>
          <a:prstGeom prst="rect">
            <a:avLst/>
          </a:prstGeom>
          <a:noFill/>
          <a:ln cap="flat" cmpd="sng" w="38100">
            <a:solidFill>
              <a:srgbClr val="D7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5"/>
          <p:cNvSpPr/>
          <p:nvPr/>
        </p:nvSpPr>
        <p:spPr>
          <a:xfrm>
            <a:off x="152400" y="2907825"/>
            <a:ext cx="986400" cy="1311600"/>
          </a:xfrm>
          <a:prstGeom prst="rect">
            <a:avLst/>
          </a:prstGeom>
          <a:noFill/>
          <a:ln cap="flat" cmpd="sng" w="38100">
            <a:solidFill>
              <a:srgbClr val="D7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6"/>
          <p:cNvSpPr txBox="1"/>
          <p:nvPr>
            <p:ph type="title"/>
          </p:nvPr>
        </p:nvSpPr>
        <p:spPr>
          <a:xfrm>
            <a:off x="311700" y="279875"/>
            <a:ext cx="7439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Actual:  Car                   Predicted: Car</a:t>
            </a:r>
            <a:endParaRPr/>
          </a:p>
        </p:txBody>
      </p:sp>
      <p:sp>
        <p:nvSpPr>
          <p:cNvPr id="493" name="Google Shape;493;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4" name="Google Shape;494;p56"/>
          <p:cNvPicPr preferRelativeResize="0"/>
          <p:nvPr/>
        </p:nvPicPr>
        <p:blipFill>
          <a:blip r:embed="rId3">
            <a:alphaModFix/>
          </a:blip>
          <a:stretch>
            <a:fillRect/>
          </a:stretch>
        </p:blipFill>
        <p:spPr>
          <a:xfrm>
            <a:off x="0" y="1017725"/>
            <a:ext cx="9144002" cy="6270899"/>
          </a:xfrm>
          <a:prstGeom prst="rect">
            <a:avLst/>
          </a:prstGeom>
          <a:noFill/>
          <a:ln>
            <a:noFill/>
          </a:ln>
        </p:spPr>
      </p:pic>
      <p:pic>
        <p:nvPicPr>
          <p:cNvPr id="495" name="Google Shape;495;p56"/>
          <p:cNvPicPr preferRelativeResize="0"/>
          <p:nvPr/>
        </p:nvPicPr>
        <p:blipFill>
          <a:blip r:embed="rId4">
            <a:alphaModFix/>
          </a:blip>
          <a:stretch>
            <a:fillRect/>
          </a:stretch>
        </p:blipFill>
        <p:spPr>
          <a:xfrm>
            <a:off x="3168550" y="1708350"/>
            <a:ext cx="3020127" cy="13574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7"/>
          <p:cNvSpPr txBox="1"/>
          <p:nvPr>
            <p:ph type="title"/>
          </p:nvPr>
        </p:nvSpPr>
        <p:spPr>
          <a:xfrm>
            <a:off x="311700" y="29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    Actual:  Car                   Predicted: Frog</a:t>
            </a:r>
            <a:endParaRPr/>
          </a:p>
        </p:txBody>
      </p:sp>
      <p:sp>
        <p:nvSpPr>
          <p:cNvPr id="501" name="Google Shape;501;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2" name="Google Shape;502;p57"/>
          <p:cNvPicPr preferRelativeResize="0"/>
          <p:nvPr/>
        </p:nvPicPr>
        <p:blipFill>
          <a:blip r:embed="rId3">
            <a:alphaModFix/>
          </a:blip>
          <a:stretch>
            <a:fillRect/>
          </a:stretch>
        </p:blipFill>
        <p:spPr>
          <a:xfrm>
            <a:off x="0" y="1017725"/>
            <a:ext cx="9144002" cy="6270899"/>
          </a:xfrm>
          <a:prstGeom prst="rect">
            <a:avLst/>
          </a:prstGeom>
          <a:noFill/>
          <a:ln>
            <a:noFill/>
          </a:ln>
        </p:spPr>
      </p:pic>
      <p:pic>
        <p:nvPicPr>
          <p:cNvPr id="503" name="Google Shape;503;p57"/>
          <p:cNvPicPr preferRelativeResize="0"/>
          <p:nvPr/>
        </p:nvPicPr>
        <p:blipFill>
          <a:blip r:embed="rId4">
            <a:alphaModFix/>
          </a:blip>
          <a:stretch>
            <a:fillRect/>
          </a:stretch>
        </p:blipFill>
        <p:spPr>
          <a:xfrm>
            <a:off x="2853625" y="1610625"/>
            <a:ext cx="3436749" cy="14448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
      <a:dk1>
        <a:srgbClr val="000000"/>
      </a:dk1>
      <a:lt1>
        <a:srgbClr val="FFFFFF"/>
      </a:lt1>
      <a:dk2>
        <a:srgbClr val="1F497D"/>
      </a:dk2>
      <a:lt2>
        <a:srgbClr val="7F7F7F"/>
      </a:lt2>
      <a:accent1>
        <a:srgbClr val="7030A0"/>
      </a:accent1>
      <a:accent2>
        <a:srgbClr val="0070C0"/>
      </a:accent2>
      <a:accent3>
        <a:srgbClr val="FFC000"/>
      </a:accent3>
      <a:accent4>
        <a:srgbClr val="993366"/>
      </a:accent4>
      <a:accent5>
        <a:srgbClr val="DE0000"/>
      </a:accent5>
      <a:accent6>
        <a:srgbClr val="369A0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